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09" r:id="rId2"/>
    <p:sldId id="414" r:id="rId3"/>
    <p:sldId id="454" r:id="rId4"/>
    <p:sldId id="485" r:id="rId5"/>
    <p:sldId id="455" r:id="rId6"/>
    <p:sldId id="487" r:id="rId7"/>
    <p:sldId id="486" r:id="rId8"/>
    <p:sldId id="488" r:id="rId9"/>
    <p:sldId id="489" r:id="rId10"/>
    <p:sldId id="491" r:id="rId11"/>
    <p:sldId id="493" r:id="rId12"/>
    <p:sldId id="492" r:id="rId13"/>
    <p:sldId id="494" r:id="rId14"/>
    <p:sldId id="495" r:id="rId15"/>
    <p:sldId id="496" r:id="rId16"/>
    <p:sldId id="497" r:id="rId17"/>
    <p:sldId id="500" r:id="rId18"/>
    <p:sldId id="501" r:id="rId19"/>
    <p:sldId id="502" r:id="rId20"/>
    <p:sldId id="503" r:id="rId21"/>
    <p:sldId id="504" r:id="rId2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5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39B77"/>
    <a:srgbClr val="FEE085"/>
    <a:srgbClr val="B7D5A4"/>
    <a:srgbClr val="B797CF"/>
    <a:srgbClr val="FFCCFE"/>
    <a:srgbClr val="A5A5A5"/>
    <a:srgbClr val="FFDF7F"/>
    <a:srgbClr val="8FBA84"/>
    <a:srgbClr val="B89F7A"/>
    <a:srgbClr val="28FC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87755" autoAdjust="0"/>
  </p:normalViewPr>
  <p:slideViewPr>
    <p:cSldViewPr snapToGrid="0">
      <p:cViewPr varScale="1">
        <p:scale>
          <a:sx n="112" d="100"/>
          <a:sy n="112" d="100"/>
        </p:scale>
        <p:origin x="1504" y="176"/>
      </p:cViewPr>
      <p:guideLst>
        <p:guide orient="horz" pos="2154"/>
        <p:guide pos="3840"/>
      </p:guideLst>
    </p:cSldViewPr>
  </p:slideViewPr>
  <p:notesTextViewPr>
    <p:cViewPr>
      <p:scale>
        <a:sx n="3" d="2"/>
        <a:sy n="3" d="2"/>
      </p:scale>
      <p:origin x="0" y="0"/>
    </p:cViewPr>
  </p:notesTextViewPr>
  <p:gridSpacing cx="359998" cy="3599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000BED1-3988-4776-9EA7-12B9B21126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a:extLst>
              <a:ext uri="{FF2B5EF4-FFF2-40B4-BE49-F238E27FC236}">
                <a16:creationId xmlns:a16="http://schemas.microsoft.com/office/drawing/2014/main" id="{F2C81909-25D2-4541-AFA3-408B1E92A8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D2A48B96-639E-45A3-A0BA-2464DFDB1FAA}" type="datetimeFigureOut">
              <a:rPr lang="zh-CN" altLang="en-US"/>
              <a:pPr/>
              <a:t>2023/1/12</a:t>
            </a:fld>
            <a:endParaRPr lang="zh-CN" altLang="en-US">
              <a:latin typeface="Arial" panose="020B0604020202020204" pitchFamily="34" charset="0"/>
              <a:ea typeface="微软雅黑" panose="020B0503020204020204" pitchFamily="34" charset="-122"/>
            </a:endParaRPr>
          </a:p>
        </p:txBody>
      </p:sp>
      <p:sp>
        <p:nvSpPr>
          <p:cNvPr id="7172" name="幻灯片图像占位符 3">
            <a:extLst>
              <a:ext uri="{FF2B5EF4-FFF2-40B4-BE49-F238E27FC236}">
                <a16:creationId xmlns:a16="http://schemas.microsoft.com/office/drawing/2014/main" id="{BFA26C4C-6400-4D21-B4FB-893C8B65DA7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7173" name="备注占位符 4">
            <a:extLst>
              <a:ext uri="{FF2B5EF4-FFF2-40B4-BE49-F238E27FC236}">
                <a16:creationId xmlns:a16="http://schemas.microsoft.com/office/drawing/2014/main" id="{48007EAD-EB72-4AE0-9740-A34F65CC1C77}"/>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F74F02EA-E87B-4286-AA70-6DA004BA2CA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a:extLst>
              <a:ext uri="{FF2B5EF4-FFF2-40B4-BE49-F238E27FC236}">
                <a16:creationId xmlns:a16="http://schemas.microsoft.com/office/drawing/2014/main" id="{92FF999C-AF8B-4872-A7B7-901B94FFB74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08C93253-F567-4AA6-B898-3B9C408A97F9}" type="slidenum">
              <a:rPr lang="zh-CN" altLang="en-US"/>
              <a:pPr/>
              <a:t>‹#›</a:t>
            </a:fld>
            <a:endParaRPr lang="zh-CN" altLang="en-US">
              <a:latin typeface="Arial" panose="020B060402020202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F3339"/>
                </a:solidFill>
                <a:effectLst/>
                <a:latin typeface="italic"/>
              </a:rPr>
              <a:t>选择一条边进行转移称为边采样</a:t>
            </a:r>
            <a:endParaRPr kumimoji="1" lang="zh-CN" altLang="en-US" dirty="0"/>
          </a:p>
        </p:txBody>
      </p:sp>
      <p:sp>
        <p:nvSpPr>
          <p:cNvPr id="4" name="灯片编号占位符 3"/>
          <p:cNvSpPr>
            <a:spLocks noGrp="1"/>
          </p:cNvSpPr>
          <p:nvPr>
            <p:ph type="sldNum" sz="quarter" idx="5"/>
          </p:nvPr>
        </p:nvSpPr>
        <p:spPr/>
        <p:txBody>
          <a:bodyPr/>
          <a:lstStyle/>
          <a:p>
            <a:fld id="{08C93253-F567-4AA6-B898-3B9C408A97F9}" type="slidenum">
              <a:rPr lang="zh-CN" altLang="en-US" smtClean="0"/>
              <a:pPr/>
              <a:t>5</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03695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walker</a:t>
            </a:r>
            <a:r>
              <a:rPr kumimoji="1" lang="zh-CN" altLang="en-US" dirty="0"/>
              <a:t> 从节点</a:t>
            </a:r>
            <a:r>
              <a:rPr kumimoji="1" lang="en-US" altLang="zh-CN" dirty="0"/>
              <a:t>t</a:t>
            </a:r>
            <a:r>
              <a:rPr kumimoji="1" lang="zh-CN" altLang="en-US" dirty="0"/>
              <a:t>转移到节点</a:t>
            </a:r>
            <a:r>
              <a:rPr kumimoji="1" lang="en-US" altLang="zh-CN" dirty="0"/>
              <a:t>v</a:t>
            </a:r>
            <a:r>
              <a:rPr kumimoji="1" lang="zh-CN" altLang="en-US" dirty="0"/>
              <a:t>，此时</a:t>
            </a:r>
            <a:r>
              <a:rPr kumimoji="1" lang="en-US" altLang="zh-CN" dirty="0"/>
              <a:t>walker</a:t>
            </a:r>
            <a:r>
              <a:rPr kumimoji="1" lang="zh-CN" altLang="en-US" dirty="0"/>
              <a:t> 从</a:t>
            </a:r>
            <a:r>
              <a:rPr kumimoji="1" lang="en-US" altLang="zh-CN" dirty="0"/>
              <a:t>V</a:t>
            </a:r>
            <a:r>
              <a:rPr kumimoji="1" lang="zh-CN" altLang="en-US" dirty="0"/>
              <a:t>到其他节点的概率由两个超参数决定。</a:t>
            </a:r>
            <a:r>
              <a:rPr kumimoji="1" lang="en-US" altLang="zh-CN" dirty="0" err="1"/>
              <a:t>dtx</a:t>
            </a:r>
            <a:r>
              <a:rPr kumimoji="1" lang="zh-CN" altLang="en-US" dirty="0"/>
              <a:t>代表邻居与上一跳的距离。</a:t>
            </a:r>
            <a:r>
              <a:rPr kumimoji="1" lang="en-US" altLang="zh-CN" dirty="0" err="1"/>
              <a:t>dtx</a:t>
            </a:r>
            <a:r>
              <a:rPr kumimoji="1" lang="zh-CN" altLang="en-US" dirty="0"/>
              <a:t>等于</a:t>
            </a:r>
            <a:r>
              <a:rPr kumimoji="1" lang="en-US" altLang="zh-CN" dirty="0"/>
              <a:t>0</a:t>
            </a:r>
            <a:r>
              <a:rPr kumimoji="1" lang="zh-CN" altLang="en-US" dirty="0"/>
              <a:t>的点就是上一跳节点</a:t>
            </a:r>
            <a:r>
              <a:rPr kumimoji="1" lang="en-US" altLang="zh-CN" dirty="0"/>
              <a:t>t</a:t>
            </a:r>
            <a:r>
              <a:rPr kumimoji="1" lang="zh-CN" altLang="en-US" dirty="0"/>
              <a:t>，当</a:t>
            </a:r>
            <a:r>
              <a:rPr kumimoji="1" lang="en-US" altLang="zh-CN" dirty="0"/>
              <a:t>p</a:t>
            </a:r>
            <a:r>
              <a:rPr kumimoji="1" lang="zh-CN" altLang="en-US" dirty="0"/>
              <a:t>越小，转移回</a:t>
            </a:r>
            <a:r>
              <a:rPr kumimoji="1" lang="en-US" altLang="zh-CN" dirty="0"/>
              <a:t>t</a:t>
            </a:r>
            <a:r>
              <a:rPr kumimoji="1" lang="zh-CN" altLang="en-US" dirty="0"/>
              <a:t>的概率越大，当</a:t>
            </a:r>
            <a:r>
              <a:rPr kumimoji="1" lang="en-US" altLang="zh-CN" dirty="0"/>
              <a:t>q</a:t>
            </a:r>
            <a:r>
              <a:rPr kumimoji="1" lang="zh-CN" altLang="en-US" dirty="0"/>
              <a:t>越小，</a:t>
            </a:r>
            <a:r>
              <a:rPr kumimoji="1" lang="en-US" altLang="zh-CN" dirty="0"/>
              <a:t>walker</a:t>
            </a:r>
            <a:r>
              <a:rPr kumimoji="1" lang="zh-CN" altLang="en-US" dirty="0"/>
              <a:t>远离</a:t>
            </a:r>
            <a:r>
              <a:rPr kumimoji="1" lang="en-US" altLang="zh-CN" dirty="0"/>
              <a:t>t</a:t>
            </a:r>
            <a:r>
              <a:rPr kumimoji="1" lang="zh-CN" altLang="en-US" dirty="0"/>
              <a:t>的概率越大。 </a:t>
            </a:r>
            <a:endParaRPr kumimoji="1" lang="en-US" altLang="zh-CN" dirty="0"/>
          </a:p>
        </p:txBody>
      </p:sp>
      <p:sp>
        <p:nvSpPr>
          <p:cNvPr id="4" name="灯片编号占位符 3"/>
          <p:cNvSpPr>
            <a:spLocks noGrp="1"/>
          </p:cNvSpPr>
          <p:nvPr>
            <p:ph type="sldNum" sz="quarter" idx="5"/>
          </p:nvPr>
        </p:nvSpPr>
        <p:spPr/>
        <p:txBody>
          <a:bodyPr/>
          <a:lstStyle/>
          <a:p>
            <a:fld id="{08C93253-F567-4AA6-B898-3B9C408A97F9}" type="slidenum">
              <a:rPr lang="zh-CN" altLang="en-US" smtClean="0"/>
              <a:pPr/>
              <a:t>10</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82788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根据表格可以发现预先计算的存储开销很大，每次转移的时候计算开销很大</a:t>
            </a:r>
          </a:p>
        </p:txBody>
      </p:sp>
      <p:sp>
        <p:nvSpPr>
          <p:cNvPr id="4" name="灯片编号占位符 3"/>
          <p:cNvSpPr>
            <a:spLocks noGrp="1"/>
          </p:cNvSpPr>
          <p:nvPr>
            <p:ph type="sldNum" sz="quarter" idx="5"/>
          </p:nvPr>
        </p:nvSpPr>
        <p:spPr/>
        <p:txBody>
          <a:bodyPr/>
          <a:lstStyle/>
          <a:p>
            <a:fld id="{08C93253-F567-4AA6-B898-3B9C408A97F9}" type="slidenum">
              <a:rPr lang="zh-CN" altLang="en-US" smtClean="0"/>
              <a:pPr/>
              <a:t>11</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2359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err="1">
                <a:solidFill>
                  <a:srgbClr val="2F3339"/>
                </a:solidFill>
                <a:effectLst/>
                <a:latin typeface="italic"/>
              </a:rPr>
              <a:t>KnightKing</a:t>
            </a:r>
            <a:r>
              <a:rPr lang="zh-CN" altLang="en-US" b="0" i="0" dirty="0">
                <a:solidFill>
                  <a:srgbClr val="2F3339"/>
                </a:solidFill>
                <a:effectLst/>
                <a:latin typeface="italic"/>
              </a:rPr>
              <a:t>是一个</a:t>
            </a:r>
            <a:r>
              <a:rPr lang="zh-CN" altLang="en-US" b="0" i="1" dirty="0">
                <a:solidFill>
                  <a:srgbClr val="2F3339"/>
                </a:solidFill>
                <a:effectLst/>
                <a:latin typeface="italic"/>
              </a:rPr>
              <a:t>分布式随机游走计算引擎</a:t>
            </a:r>
            <a:r>
              <a:rPr lang="zh-CN" altLang="en-US" b="0" i="0" dirty="0">
                <a:solidFill>
                  <a:srgbClr val="2F3339"/>
                </a:solidFill>
                <a:effectLst/>
                <a:latin typeface="italic"/>
              </a:rPr>
              <a:t>，可以开成是传统分布式图计算引擎的随机游走副本。</a:t>
            </a:r>
            <a:r>
              <a:rPr lang="en" altLang="zh-CN" b="0" i="0" dirty="0" err="1">
                <a:solidFill>
                  <a:srgbClr val="2F3339"/>
                </a:solidFill>
                <a:effectLst/>
                <a:latin typeface="italic"/>
              </a:rPr>
              <a:t>KnightKing</a:t>
            </a:r>
            <a:r>
              <a:rPr lang="zh-CN" altLang="en-US" b="0" i="0" dirty="0">
                <a:solidFill>
                  <a:srgbClr val="2F3339"/>
                </a:solidFill>
                <a:effectLst/>
                <a:latin typeface="italic"/>
              </a:rPr>
              <a:t>采用以</a:t>
            </a:r>
            <a:r>
              <a:rPr lang="en" altLang="zh-CN" b="0" i="0" dirty="0">
                <a:solidFill>
                  <a:srgbClr val="2F3339"/>
                </a:solidFill>
                <a:effectLst/>
                <a:latin typeface="italic"/>
              </a:rPr>
              <a:t>walk</a:t>
            </a:r>
            <a:r>
              <a:rPr lang="zh-CN" altLang="en-US" b="0" i="0" dirty="0">
                <a:solidFill>
                  <a:srgbClr val="2F3339"/>
                </a:solidFill>
                <a:effectLst/>
                <a:latin typeface="italic"/>
              </a:rPr>
              <a:t>为中心的视角，用户自定义</a:t>
            </a:r>
            <a:r>
              <a:rPr lang="en" altLang="zh-CN" b="0" i="0" dirty="0">
                <a:solidFill>
                  <a:srgbClr val="2F3339"/>
                </a:solidFill>
                <a:effectLst/>
                <a:latin typeface="italic"/>
              </a:rPr>
              <a:t>walk</a:t>
            </a:r>
            <a:r>
              <a:rPr lang="zh-CN" altLang="en-US" b="0" i="0" dirty="0">
                <a:solidFill>
                  <a:srgbClr val="2F3339"/>
                </a:solidFill>
                <a:effectLst/>
                <a:latin typeface="italic"/>
              </a:rPr>
              <a:t>的边转移概率。与通用的图计算引擎类似，</a:t>
            </a:r>
            <a:r>
              <a:rPr lang="en" altLang="zh-CN" b="0" i="0" dirty="0" err="1">
                <a:solidFill>
                  <a:srgbClr val="2F3339"/>
                </a:solidFill>
                <a:effectLst/>
                <a:latin typeface="italic"/>
              </a:rPr>
              <a:t>KnightKing</a:t>
            </a:r>
            <a:r>
              <a:rPr lang="zh-CN" altLang="en-US" b="0" i="0" dirty="0">
                <a:solidFill>
                  <a:srgbClr val="2F3339"/>
                </a:solidFill>
                <a:effectLst/>
                <a:latin typeface="italic"/>
              </a:rPr>
              <a:t>隐藏了图划分，节点分配，通信和负载均衡等系统层面实现细节，只是给用户提供了一个“</a:t>
            </a:r>
            <a:r>
              <a:rPr lang="en" altLang="zh-CN" b="0" i="0" dirty="0">
                <a:solidFill>
                  <a:srgbClr val="2F3339"/>
                </a:solidFill>
                <a:effectLst/>
                <a:latin typeface="italic"/>
              </a:rPr>
              <a:t>think-like-a-walker”</a:t>
            </a:r>
            <a:r>
              <a:rPr lang="zh-CN" altLang="en-US" b="0" i="0" dirty="0">
                <a:solidFill>
                  <a:srgbClr val="2F3339"/>
                </a:solidFill>
                <a:effectLst/>
                <a:latin typeface="italic"/>
              </a:rPr>
              <a:t>的视角，用户可以灵活的添加可选的优化。</a:t>
            </a:r>
            <a:endParaRPr kumimoji="1" lang="zh-CN" altLang="en-US" dirty="0"/>
          </a:p>
        </p:txBody>
      </p:sp>
      <p:sp>
        <p:nvSpPr>
          <p:cNvPr id="4" name="灯片编号占位符 3"/>
          <p:cNvSpPr>
            <a:spLocks noGrp="1"/>
          </p:cNvSpPr>
          <p:nvPr>
            <p:ph type="sldNum" sz="quarter" idx="5"/>
          </p:nvPr>
        </p:nvSpPr>
        <p:spPr/>
        <p:txBody>
          <a:bodyPr/>
          <a:lstStyle/>
          <a:p>
            <a:fld id="{08C93253-F567-4AA6-B898-3B9C408A97F9}" type="slidenum">
              <a:rPr lang="zh-CN" altLang="en-US" smtClean="0"/>
              <a:pPr/>
              <a:t>12</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0781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左边的图，横坐标是顶点度数上界的增加，代表了图的度偏斜性，</a:t>
            </a:r>
            <a:r>
              <a:rPr kumimoji="1" lang="en-US" altLang="zh-CN" dirty="0"/>
              <a:t>Gemini</a:t>
            </a:r>
            <a:r>
              <a:rPr kumimoji="1" lang="zh-CN" altLang="en-US" dirty="0"/>
              <a:t> 开销随着偏斜性增加增长非常快。右边的图是高频访问节点数量的增加，可以看到，</a:t>
            </a:r>
            <a:r>
              <a:rPr kumimoji="1" lang="en-US" altLang="zh-CN" dirty="0" err="1"/>
              <a:t>KnightKing</a:t>
            </a:r>
            <a:r>
              <a:rPr kumimoji="1" lang="zh-CN" altLang="en-US" dirty="0"/>
              <a:t> 几乎是一个恒定的开销</a:t>
            </a:r>
          </a:p>
        </p:txBody>
      </p:sp>
      <p:sp>
        <p:nvSpPr>
          <p:cNvPr id="4" name="灯片编号占位符 3"/>
          <p:cNvSpPr>
            <a:spLocks noGrp="1"/>
          </p:cNvSpPr>
          <p:nvPr>
            <p:ph type="sldNum" sz="quarter" idx="5"/>
          </p:nvPr>
        </p:nvSpPr>
        <p:spPr/>
        <p:txBody>
          <a:bodyPr/>
          <a:lstStyle/>
          <a:p>
            <a:fld id="{08C93253-F567-4AA6-B898-3B9C408A97F9}" type="slidenum">
              <a:rPr lang="zh-CN" altLang="en-US" smtClean="0"/>
              <a:pPr/>
              <a:t>19</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75657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03A1F1A9-A53C-4CE4-8599-D82B579209CB}"/>
              </a:ext>
            </a:extLst>
          </p:cNvPr>
          <p:cNvSpPr>
            <a:spLocks noGrp="1" noRot="1" noChangeAspect="1" noChangeArrowheads="1"/>
          </p:cNvSpPr>
          <p:nvPr>
            <p:ph type="sldImg" idx="4294967295"/>
          </p:nvPr>
        </p:nvSpPr>
        <p:spPr>
          <a:ln>
            <a:miter lim="800000"/>
          </a:ln>
        </p:spPr>
      </p:sp>
      <p:sp>
        <p:nvSpPr>
          <p:cNvPr id="31746" name="备注占位符 2">
            <a:extLst>
              <a:ext uri="{FF2B5EF4-FFF2-40B4-BE49-F238E27FC236}">
                <a16:creationId xmlns:a16="http://schemas.microsoft.com/office/drawing/2014/main" id="{C15B680A-CC97-458A-A597-D7F37899BD8E}"/>
              </a:ext>
            </a:extLst>
          </p:cNvPr>
          <p:cNvSpPr>
            <a:spLocks noGrp="1" noChangeArrowheads="1"/>
          </p:cNvSpPr>
          <p:nvPr>
            <p:ph type="body" idx="4294967295"/>
          </p:nvPr>
        </p:nvSpPr>
        <p:spPr/>
        <p:txBody>
          <a:bodyPr/>
          <a:lstStyle/>
          <a:p>
            <a:endParaRPr lang="zh-CN" altLang="en-US"/>
          </a:p>
        </p:txBody>
      </p:sp>
      <p:sp>
        <p:nvSpPr>
          <p:cNvPr id="31747" name="灯片编号占位符 3">
            <a:extLst>
              <a:ext uri="{FF2B5EF4-FFF2-40B4-BE49-F238E27FC236}">
                <a16:creationId xmlns:a16="http://schemas.microsoft.com/office/drawing/2014/main" id="{BD4E5235-3B9E-40B2-9342-CED48D724E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CA7BACDC-1EB5-46CE-B57F-2FE76B7785A4}" type="slidenum">
              <a:rPr lang="zh-CN" altLang="en-US"/>
              <a:pPr fontAlgn="base"/>
              <a:t>21</a:t>
            </a:fld>
            <a:endParaRPr lang="zh-CN" altLang="en-US"/>
          </a:p>
        </p:txBody>
      </p:sp>
    </p:spTree>
    <p:extLst>
      <p:ext uri="{BB962C8B-B14F-4D97-AF65-F5344CB8AC3E}">
        <p14:creationId xmlns:p14="http://schemas.microsoft.com/office/powerpoint/2010/main" val="3964275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1.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6A62F3-F9EC-4E0E-95EE-59B0D5AB7FFA}"/>
              </a:ext>
            </a:extLst>
          </p:cNvPr>
          <p:cNvSpPr>
            <a:spLocks noGrp="1"/>
          </p:cNvSpPr>
          <p:nvPr>
            <p:ph type="dt" sz="half" idx="10"/>
            <p:custDataLst>
              <p:tags r:id="rId1"/>
            </p:custDataLst>
          </p:nvPr>
        </p:nvSpPr>
        <p:spPr/>
        <p:txBody>
          <a:bodyPr/>
          <a:lstStyle>
            <a:lvl1pPr>
              <a:defRPr/>
            </a:lvl1pPr>
          </a:lstStyle>
          <a:p>
            <a:fld id="{760FBDFE-C587-4B4C-A407-44438C67B59E}" type="datetimeFigureOut">
              <a:rPr lang="zh-CN" altLang="en-US"/>
              <a:pPr/>
              <a:t>2023/1/12</a:t>
            </a:fld>
            <a:endParaRPr lang="zh-CN" altLang="en-US"/>
          </a:p>
        </p:txBody>
      </p:sp>
      <p:sp>
        <p:nvSpPr>
          <p:cNvPr id="3" name="页脚占位符 2">
            <a:extLst>
              <a:ext uri="{FF2B5EF4-FFF2-40B4-BE49-F238E27FC236}">
                <a16:creationId xmlns:a16="http://schemas.microsoft.com/office/drawing/2014/main" id="{3AD17769-E203-4642-A91F-65D958E9FEED}"/>
              </a:ext>
            </a:extLst>
          </p:cNvPr>
          <p:cNvSpPr>
            <a:spLocks noGrp="1"/>
          </p:cNvSpPr>
          <p:nvPr>
            <p:ph type="ftr" sz="quarter" idx="11"/>
            <p:custDataLst>
              <p:tags r:id="rId2"/>
            </p:custDataLst>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EF004BC2-8A83-4605-A0E9-EDB3826A2DB0}"/>
              </a:ext>
            </a:extLst>
          </p:cNvPr>
          <p:cNvSpPr>
            <a:spLocks noGrp="1"/>
          </p:cNvSpPr>
          <p:nvPr>
            <p:ph type="sldNum" sz="quarter" idx="12"/>
            <p:custDataLst>
              <p:tags r:id="rId3"/>
            </p:custDataLst>
          </p:nvPr>
        </p:nvSpPr>
        <p:spPr/>
        <p:txBody>
          <a:bodyPr/>
          <a:lstStyle>
            <a:lvl1pPr>
              <a:defRPr/>
            </a:lvl1pPr>
          </a:lstStyle>
          <a:p>
            <a:fld id="{C735CE22-B7EC-402D-80A9-EA2A55EC67B2}" type="slidenum">
              <a:rPr lang="zh-CN" altLang="en-US"/>
              <a:pPr/>
              <a:t>‹#›</a:t>
            </a:fld>
            <a:endParaRPr lang="zh-CN" altLang="en-US"/>
          </a:p>
        </p:txBody>
      </p:sp>
    </p:spTree>
    <p:extLst>
      <p:ext uri="{BB962C8B-B14F-4D97-AF65-F5344CB8AC3E}">
        <p14:creationId xmlns:p14="http://schemas.microsoft.com/office/powerpoint/2010/main" val="271907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1_仅标题">
    <p:bg bwMode="auto">
      <p:bgPr>
        <a:solidFill>
          <a:schemeClr val="bg2"/>
        </a:solidFill>
        <a:effectLst/>
      </p:bgPr>
    </p:bg>
    <p:spTree>
      <p:nvGrpSpPr>
        <p:cNvPr id="1" name=""/>
        <p:cNvGrpSpPr/>
        <p:nvPr/>
      </p:nvGrpSpPr>
      <p:grpSpPr>
        <a:xfrm>
          <a:off x="0" y="0"/>
          <a:ext cx="0" cy="0"/>
          <a:chOff x="0" y="0"/>
          <a:chExt cx="0" cy="0"/>
        </a:xfrm>
      </p:grpSpPr>
      <p:pic>
        <p:nvPicPr>
          <p:cNvPr id="2" name="图片 6" descr="021">
            <a:extLst>
              <a:ext uri="{FF2B5EF4-FFF2-40B4-BE49-F238E27FC236}">
                <a16:creationId xmlns:a16="http://schemas.microsoft.com/office/drawing/2014/main" id="{112942A3-B263-445C-8F72-D83ADFAB252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2900" y="276225"/>
            <a:ext cx="237648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6">
            <a:extLst>
              <a:ext uri="{FF2B5EF4-FFF2-40B4-BE49-F238E27FC236}">
                <a16:creationId xmlns:a16="http://schemas.microsoft.com/office/drawing/2014/main" id="{F8439D0F-738B-4D96-AC6A-C9164494E65B}"/>
              </a:ext>
            </a:extLst>
          </p:cNvPr>
          <p:cNvSpPr/>
          <p:nvPr userDrawn="1">
            <p:custDataLst>
              <p:tags r:id="rId1"/>
            </p:custDataLst>
          </p:nvPr>
        </p:nvSpPr>
        <p:spPr>
          <a:xfrm>
            <a:off x="4878388" y="0"/>
            <a:ext cx="7313612"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rgbClr val="254F8F">
              <a:alpha val="10000"/>
            </a:srgbClr>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zh-CN" altLang="en-US" noProof="1"/>
          </a:p>
        </p:txBody>
      </p:sp>
      <p:pic>
        <p:nvPicPr>
          <p:cNvPr id="4" name="图片 9" descr="005">
            <a:extLst>
              <a:ext uri="{FF2B5EF4-FFF2-40B4-BE49-F238E27FC236}">
                <a16:creationId xmlns:a16="http://schemas.microsoft.com/office/drawing/2014/main" id="{74F818B1-99E0-4586-A2AC-C794A06DCBA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41450" y="2012950"/>
            <a:ext cx="2674938"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2">
            <a:extLst>
              <a:ext uri="{FF2B5EF4-FFF2-40B4-BE49-F238E27FC236}">
                <a16:creationId xmlns:a16="http://schemas.microsoft.com/office/drawing/2014/main" id="{058E5276-C833-4225-862B-382518341512}"/>
              </a:ext>
            </a:extLst>
          </p:cNvPr>
          <p:cNvSpPr>
            <a:spLocks noGrp="1"/>
          </p:cNvSpPr>
          <p:nvPr>
            <p:ph type="dt" sz="half" idx="10"/>
            <p:custDataLst>
              <p:tags r:id="rId2"/>
            </p:custDataLst>
          </p:nvPr>
        </p:nvSpPr>
        <p:spPr>
          <a:xfrm>
            <a:off x="879475" y="6350000"/>
            <a:ext cx="2700338" cy="315913"/>
          </a:xfrm>
        </p:spPr>
        <p:txBody>
          <a:bodyPr wrap="square"/>
          <a:lstStyle>
            <a:lvl1pPr>
              <a:defRPr smtClean="0">
                <a:latin typeface="Arial" panose="020B0604020202020204" pitchFamily="34" charset="0"/>
                <a:ea typeface="微软雅黑" panose="020B0503020204020204" pitchFamily="34" charset="-122"/>
              </a:defRPr>
            </a:lvl1pPr>
          </a:lstStyle>
          <a:p>
            <a:fld id="{760FBDFE-C587-4B4C-A407-44438C67B59E}" type="datetimeFigureOut">
              <a:rPr lang="zh-CN" altLang="en-US"/>
              <a:pPr/>
              <a:t>2023/1/12</a:t>
            </a:fld>
            <a:endParaRPr lang="zh-CN" altLang="en-US"/>
          </a:p>
        </p:txBody>
      </p:sp>
      <p:sp>
        <p:nvSpPr>
          <p:cNvPr id="6" name="页脚占位符 3">
            <a:extLst>
              <a:ext uri="{FF2B5EF4-FFF2-40B4-BE49-F238E27FC236}">
                <a16:creationId xmlns:a16="http://schemas.microsoft.com/office/drawing/2014/main" id="{7F6F279D-9173-4297-BAD9-53A6DC0DEC0B}"/>
              </a:ext>
            </a:extLst>
          </p:cNvPr>
          <p:cNvSpPr>
            <a:spLocks noGrp="1"/>
          </p:cNvSpPr>
          <p:nvPr>
            <p:ph type="ftr" sz="quarter" idx="11"/>
            <p:custDataLst>
              <p:tags r:id="rId3"/>
            </p:custDataLst>
          </p:nvPr>
        </p:nvSpPr>
        <p:spPr>
          <a:xfrm>
            <a:off x="4116388" y="6350000"/>
            <a:ext cx="3959225" cy="315913"/>
          </a:xfrm>
        </p:spPr>
        <p:txBody>
          <a:bodyPr wrap="square"/>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4">
            <a:extLst>
              <a:ext uri="{FF2B5EF4-FFF2-40B4-BE49-F238E27FC236}">
                <a16:creationId xmlns:a16="http://schemas.microsoft.com/office/drawing/2014/main" id="{68C87934-4F48-4A93-B4A9-56E196C192D8}"/>
              </a:ext>
            </a:extLst>
          </p:cNvPr>
          <p:cNvSpPr>
            <a:spLocks noGrp="1"/>
          </p:cNvSpPr>
          <p:nvPr>
            <p:ph type="sldNum" sz="quarter" idx="12"/>
            <p:custDataLst>
              <p:tags r:id="rId4"/>
            </p:custDataLst>
          </p:nvPr>
        </p:nvSpPr>
        <p:spPr>
          <a:xfrm>
            <a:off x="8610600" y="6350000"/>
            <a:ext cx="2700338" cy="315913"/>
          </a:xfrm>
        </p:spPr>
        <p:txBody>
          <a:bodyPr wrap="square"/>
          <a:lstStyle>
            <a:lvl1pPr>
              <a:defRPr smtClean="0">
                <a:latin typeface="Arial" panose="020B0604020202020204" pitchFamily="34" charset="0"/>
                <a:ea typeface="微软雅黑" panose="020B0503020204020204" pitchFamily="34" charset="-122"/>
              </a:defRPr>
            </a:lvl1pPr>
          </a:lstStyle>
          <a:p>
            <a:fld id="{FAAEFFBB-D5D2-4297-B5E5-2BCE63593595}" type="slidenum">
              <a:rPr lang="zh-CN" altLang="en-US"/>
              <a:pPr/>
              <a:t>‹#›</a:t>
            </a:fld>
            <a:endParaRPr lang="zh-CN" altLang="en-US"/>
          </a:p>
        </p:txBody>
      </p:sp>
    </p:spTree>
    <p:extLst>
      <p:ext uri="{BB962C8B-B14F-4D97-AF65-F5344CB8AC3E}">
        <p14:creationId xmlns:p14="http://schemas.microsoft.com/office/powerpoint/2010/main" val="119858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11" descr="021">
            <a:extLst>
              <a:ext uri="{FF2B5EF4-FFF2-40B4-BE49-F238E27FC236}">
                <a16:creationId xmlns:a16="http://schemas.microsoft.com/office/drawing/2014/main" id="{BA9DE8A5-D5E5-4897-B55F-02B4BE4B55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523413" y="276225"/>
            <a:ext cx="23764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10">
            <a:extLst>
              <a:ext uri="{FF2B5EF4-FFF2-40B4-BE49-F238E27FC236}">
                <a16:creationId xmlns:a16="http://schemas.microsoft.com/office/drawing/2014/main" id="{872696F2-CFD3-4621-9194-8DB4B2582F69}"/>
              </a:ext>
            </a:extLst>
          </p:cNvPr>
          <p:cNvSpPr/>
          <p:nvPr userDrawn="1"/>
        </p:nvSpPr>
        <p:spPr>
          <a:xfrm>
            <a:off x="0" y="0"/>
            <a:ext cx="6180138" cy="6858000"/>
          </a:xfrm>
          <a:custGeom>
            <a:avLst/>
            <a:gdLst>
              <a:gd name="connsiteX0" fmla="*/ 0 w 9732"/>
              <a:gd name="connsiteY0" fmla="*/ 0 h 10801"/>
              <a:gd name="connsiteX1" fmla="*/ 9732 w 9732"/>
              <a:gd name="connsiteY1" fmla="*/ 0 h 10801"/>
              <a:gd name="connsiteX2" fmla="*/ 6730 w 9732"/>
              <a:gd name="connsiteY2" fmla="*/ 10787 h 10801"/>
              <a:gd name="connsiteX3" fmla="*/ 0 w 9732"/>
              <a:gd name="connsiteY3" fmla="*/ 10801 h 10801"/>
              <a:gd name="connsiteX4" fmla="*/ 0 w 9732"/>
              <a:gd name="connsiteY4" fmla="*/ 0 h 10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2" h="10801">
                <a:moveTo>
                  <a:pt x="0" y="0"/>
                </a:moveTo>
                <a:lnTo>
                  <a:pt x="9732" y="0"/>
                </a:lnTo>
                <a:lnTo>
                  <a:pt x="6730" y="10787"/>
                </a:lnTo>
                <a:lnTo>
                  <a:pt x="0" y="10801"/>
                </a:lnTo>
                <a:lnTo>
                  <a:pt x="0" y="0"/>
                </a:lnTo>
                <a:close/>
              </a:path>
            </a:pathLst>
          </a:cu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2" name="图片 2" descr="02">
            <a:extLst>
              <a:ext uri="{FF2B5EF4-FFF2-40B4-BE49-F238E27FC236}">
                <a16:creationId xmlns:a16="http://schemas.microsoft.com/office/drawing/2014/main" id="{E24561A9-9EA5-422E-BAF1-69297E910B5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633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8"/>
          <p:cNvSpPr>
            <a:spLocks noGrp="1"/>
          </p:cNvSpPr>
          <p:nvPr>
            <p:ph type="body" sz="quarter" idx="16" hasCustomPrompt="1"/>
          </p:nvPr>
        </p:nvSpPr>
        <p:spPr>
          <a:xfrm>
            <a:off x="6856413" y="4050665"/>
            <a:ext cx="2011680" cy="408940"/>
          </a:xfrm>
          <a:prstGeom prst="rect">
            <a:avLst/>
          </a:prstGeom>
        </p:spPr>
        <p:txBody>
          <a:bodyPr lIns="0" tIns="0" rIns="0" bIns="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pitchFamily="34" charset="-122"/>
              </a:defRPr>
            </a:lvl1pPr>
          </a:lstStyle>
          <a:p>
            <a:pPr lvl="0"/>
            <a:r>
              <a:rPr lang="zh-CN" altLang="en-US" noProof="1"/>
              <a:t>单击此处编辑副标题</a:t>
            </a:r>
          </a:p>
        </p:txBody>
      </p:sp>
      <p:sp>
        <p:nvSpPr>
          <p:cNvPr id="8" name="文本占位符 7"/>
          <p:cNvSpPr>
            <a:spLocks noGrp="1"/>
          </p:cNvSpPr>
          <p:nvPr>
            <p:ph type="body" sz="quarter" idx="15" hasCustomPrompt="1"/>
          </p:nvPr>
        </p:nvSpPr>
        <p:spPr>
          <a:xfrm>
            <a:off x="6856413" y="4525645"/>
            <a:ext cx="2011680" cy="408940"/>
          </a:xfrm>
          <a:prstGeom prst="rect">
            <a:avLst/>
          </a:prstGeom>
        </p:spPr>
        <p:txBody>
          <a:bodyPr lIns="0" tIns="0" rIns="0" bIns="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pitchFamily="34" charset="-122"/>
              </a:defRPr>
            </a:lvl1pPr>
          </a:lstStyle>
          <a:p>
            <a:pPr lvl="0"/>
            <a:r>
              <a:rPr lang="zh-CN" altLang="en-US" noProof="1"/>
              <a:t>单击此处编辑副标题</a:t>
            </a:r>
          </a:p>
        </p:txBody>
      </p:sp>
      <p:sp>
        <p:nvSpPr>
          <p:cNvPr id="7" name="文本占位符 6"/>
          <p:cNvSpPr>
            <a:spLocks noGrp="1"/>
          </p:cNvSpPr>
          <p:nvPr>
            <p:ph type="body" idx="14" hasCustomPrompt="1"/>
          </p:nvPr>
        </p:nvSpPr>
        <p:spPr>
          <a:xfrm>
            <a:off x="6856413" y="3300095"/>
            <a:ext cx="4352290" cy="370205"/>
          </a:xfrm>
        </p:spPr>
        <p:txBody>
          <a:bodyPr lIns="0" tIns="0" rIns="0" bIns="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stStyle>
          <a:p>
            <a:pPr lvl="0"/>
            <a:r>
              <a:rPr lang="zh-CN" altLang="en-US" noProof="1"/>
              <a:t>单击此处编辑副标题</a:t>
            </a:r>
          </a:p>
        </p:txBody>
      </p:sp>
      <p:sp>
        <p:nvSpPr>
          <p:cNvPr id="10" name="标题 9"/>
          <p:cNvSpPr>
            <a:spLocks noGrp="1"/>
          </p:cNvSpPr>
          <p:nvPr>
            <p:ph type="title" idx="13" hasCustomPrompt="1"/>
          </p:nvPr>
        </p:nvSpPr>
        <p:spPr>
          <a:xfrm>
            <a:off x="6848793" y="1923415"/>
            <a:ext cx="4359910" cy="1172210"/>
          </a:xfrm>
        </p:spPr>
        <p:txBody>
          <a:bodyPr lIns="0" tIns="0" rIns="0" bIns="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3" name="日期占位符 3">
            <a:extLst>
              <a:ext uri="{FF2B5EF4-FFF2-40B4-BE49-F238E27FC236}">
                <a16:creationId xmlns:a16="http://schemas.microsoft.com/office/drawing/2014/main" id="{0ABBABD4-0A53-4AB6-9C29-C896187B2216}"/>
              </a:ext>
            </a:extLst>
          </p:cNvPr>
          <p:cNvSpPr>
            <a:spLocks noGrp="1"/>
          </p:cNvSpPr>
          <p:nvPr>
            <p:ph type="dt" sz="half" idx="17"/>
            <p:custDataLst>
              <p:tags r:id="rId1"/>
            </p:custDataLst>
          </p:nvPr>
        </p:nvSpPr>
        <p:spPr>
          <a:xfrm>
            <a:off x="879475" y="6350000"/>
            <a:ext cx="2700338" cy="315913"/>
          </a:xfrm>
        </p:spPr>
        <p:txBody>
          <a:bodyPr wrap="square"/>
          <a:lstStyle>
            <a:lvl1pPr>
              <a:defRPr smtClean="0">
                <a:latin typeface="Arial" panose="020B0604020202020204" pitchFamily="34" charset="0"/>
                <a:ea typeface="微软雅黑" panose="020B0503020204020204" pitchFamily="34" charset="-122"/>
              </a:defRPr>
            </a:lvl1pPr>
          </a:lstStyle>
          <a:p>
            <a:fld id="{760FBDFE-C587-4B4C-A407-44438C67B59E}" type="datetimeFigureOut">
              <a:rPr lang="zh-CN" altLang="en-US"/>
              <a:pPr/>
              <a:t>2023/1/12</a:t>
            </a:fld>
            <a:endParaRPr lang="zh-CN" altLang="en-US"/>
          </a:p>
        </p:txBody>
      </p:sp>
      <p:sp>
        <p:nvSpPr>
          <p:cNvPr id="14" name="页脚占位符 4">
            <a:extLst>
              <a:ext uri="{FF2B5EF4-FFF2-40B4-BE49-F238E27FC236}">
                <a16:creationId xmlns:a16="http://schemas.microsoft.com/office/drawing/2014/main" id="{1D8BA598-526B-4319-8F0F-0D43C1F85439}"/>
              </a:ext>
            </a:extLst>
          </p:cNvPr>
          <p:cNvSpPr>
            <a:spLocks noGrp="1"/>
          </p:cNvSpPr>
          <p:nvPr>
            <p:ph type="ftr" sz="quarter" idx="18"/>
            <p:custDataLst>
              <p:tags r:id="rId2"/>
            </p:custDataLst>
          </p:nvPr>
        </p:nvSpPr>
        <p:spPr>
          <a:xfrm>
            <a:off x="4116388" y="6350000"/>
            <a:ext cx="3959225" cy="315913"/>
          </a:xfrm>
        </p:spPr>
        <p:txBody>
          <a:bodyPr wrap="square"/>
          <a:lstStyle>
            <a:lvl1pPr>
              <a:defRPr>
                <a:latin typeface="Arial" panose="020B0604020202020204" pitchFamily="34" charset="0"/>
                <a:ea typeface="微软雅黑" panose="020B0503020204020204" pitchFamily="34" charset="-122"/>
              </a:defRPr>
            </a:lvl1pPr>
          </a:lstStyle>
          <a:p>
            <a:endParaRPr lang="zh-CN" altLang="en-US"/>
          </a:p>
        </p:txBody>
      </p:sp>
      <p:sp>
        <p:nvSpPr>
          <p:cNvPr id="15" name="灯片编号占位符 5">
            <a:extLst>
              <a:ext uri="{FF2B5EF4-FFF2-40B4-BE49-F238E27FC236}">
                <a16:creationId xmlns:a16="http://schemas.microsoft.com/office/drawing/2014/main" id="{2060E49A-2C6F-4265-9708-FF38CC4AF4BE}"/>
              </a:ext>
            </a:extLst>
          </p:cNvPr>
          <p:cNvSpPr>
            <a:spLocks noGrp="1"/>
          </p:cNvSpPr>
          <p:nvPr>
            <p:ph type="sldNum" sz="quarter" idx="19"/>
            <p:custDataLst>
              <p:tags r:id="rId3"/>
            </p:custDataLst>
          </p:nvPr>
        </p:nvSpPr>
        <p:spPr>
          <a:xfrm>
            <a:off x="8610600" y="6350000"/>
            <a:ext cx="2700338" cy="315913"/>
          </a:xfrm>
        </p:spPr>
        <p:txBody>
          <a:bodyPr wrap="square"/>
          <a:lstStyle>
            <a:lvl1pPr>
              <a:defRPr smtClean="0">
                <a:latin typeface="Arial" panose="020B0604020202020204" pitchFamily="34" charset="0"/>
                <a:ea typeface="微软雅黑" panose="020B0503020204020204" pitchFamily="34" charset="-122"/>
              </a:defRPr>
            </a:lvl1pPr>
          </a:lstStyle>
          <a:p>
            <a:fld id="{566BD097-A5E2-483F-A997-6C126E6209E0}" type="slidenum">
              <a:rPr lang="zh-CN" altLang="en-US"/>
              <a:pPr/>
              <a:t>‹#›</a:t>
            </a:fld>
            <a:endParaRPr lang="zh-CN" altLang="en-US"/>
          </a:p>
        </p:txBody>
      </p:sp>
    </p:spTree>
    <p:extLst>
      <p:ext uri="{BB962C8B-B14F-4D97-AF65-F5344CB8AC3E}">
        <p14:creationId xmlns:p14="http://schemas.microsoft.com/office/powerpoint/2010/main" val="3890861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descr="003">
            <a:extLst>
              <a:ext uri="{FF2B5EF4-FFF2-40B4-BE49-F238E27FC236}">
                <a16:creationId xmlns:a16="http://schemas.microsoft.com/office/drawing/2014/main" id="{7B5B28D1-BA80-4A25-A0E8-AC08DC8ED54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374650"/>
            <a:ext cx="1219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AE6EDB2-9BDB-42D6-A6A3-9B5CA8976927}"/>
              </a:ext>
            </a:extLst>
          </p:cNvPr>
          <p:cNvSpPr/>
          <p:nvPr userDrawn="1"/>
        </p:nvSpPr>
        <p:spPr>
          <a:xfrm>
            <a:off x="10172700" y="501650"/>
            <a:ext cx="1905000" cy="504825"/>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 name="图片 8" descr="018">
            <a:extLst>
              <a:ext uri="{FF2B5EF4-FFF2-40B4-BE49-F238E27FC236}">
                <a16:creationId xmlns:a16="http://schemas.microsoft.com/office/drawing/2014/main" id="{B737B81F-4ADD-4822-8322-D049004EA9B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25088" y="541338"/>
            <a:ext cx="18002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608400" y="1490400"/>
            <a:ext cx="10969200" cy="4759200"/>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2" name="标题 1"/>
          <p:cNvSpPr>
            <a:spLocks noGrp="1"/>
          </p:cNvSpPr>
          <p:nvPr>
            <p:ph type="title"/>
          </p:nvPr>
        </p:nvSpPr>
        <p:spPr>
          <a:xfrm>
            <a:off x="608330" y="384810"/>
            <a:ext cx="6873875" cy="705485"/>
          </a:xfrm>
        </p:spPr>
        <p:txBody>
          <a:bodyPr lIns="90000" tIns="46800" rIns="90000" bIns="46800" rtlCol="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noProof="1">
                <a:sym typeface="+mn-ea"/>
              </a:rPr>
              <a:t>单击此处编辑母版标题样式</a:t>
            </a:r>
          </a:p>
        </p:txBody>
      </p:sp>
      <p:sp>
        <p:nvSpPr>
          <p:cNvPr id="7" name="日期占位符 3">
            <a:extLst>
              <a:ext uri="{FF2B5EF4-FFF2-40B4-BE49-F238E27FC236}">
                <a16:creationId xmlns:a16="http://schemas.microsoft.com/office/drawing/2014/main" id="{0EFE0E68-9C3F-4EFF-B7F4-5679670C6F0E}"/>
              </a:ext>
            </a:extLst>
          </p:cNvPr>
          <p:cNvSpPr>
            <a:spLocks noGrp="1"/>
          </p:cNvSpPr>
          <p:nvPr>
            <p:ph type="dt" sz="half" idx="10"/>
            <p:custDataLst>
              <p:tags r:id="rId1"/>
            </p:custDataLst>
          </p:nvPr>
        </p:nvSpPr>
        <p:spPr/>
        <p:txBody>
          <a:bodyPr/>
          <a:lstStyle>
            <a:lvl1pPr>
              <a:defRPr/>
            </a:lvl1pPr>
          </a:lstStyle>
          <a:p>
            <a:fld id="{760FBDFE-C587-4B4C-A407-44438C67B59E}" type="datetimeFigureOut">
              <a:rPr lang="zh-CN" altLang="en-US"/>
              <a:pPr/>
              <a:t>2023/1/12</a:t>
            </a:fld>
            <a:endParaRPr lang="zh-CN" altLang="en-US"/>
          </a:p>
        </p:txBody>
      </p:sp>
      <p:sp>
        <p:nvSpPr>
          <p:cNvPr id="8" name="页脚占位符 4">
            <a:extLst>
              <a:ext uri="{FF2B5EF4-FFF2-40B4-BE49-F238E27FC236}">
                <a16:creationId xmlns:a16="http://schemas.microsoft.com/office/drawing/2014/main" id="{26375CE1-29ED-4741-996B-BF2643317934}"/>
              </a:ext>
            </a:extLst>
          </p:cNvPr>
          <p:cNvSpPr>
            <a:spLocks noGrp="1"/>
          </p:cNvSpPr>
          <p:nvPr>
            <p:ph type="ftr" sz="quarter" idx="11"/>
            <p:custDataLst>
              <p:tags r:id="rId2"/>
            </p:custDataLst>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id="{9D62526B-C64F-468F-8DFC-B7844AFDD81F}"/>
              </a:ext>
            </a:extLst>
          </p:cNvPr>
          <p:cNvSpPr>
            <a:spLocks noGrp="1"/>
          </p:cNvSpPr>
          <p:nvPr>
            <p:ph type="sldNum" sz="quarter" idx="12"/>
            <p:custDataLst>
              <p:tags r:id="rId3"/>
            </p:custDataLst>
          </p:nvPr>
        </p:nvSpPr>
        <p:spPr/>
        <p:txBody>
          <a:bodyPr/>
          <a:lstStyle>
            <a:lvl1pPr>
              <a:defRPr/>
            </a:lvl1pPr>
          </a:lstStyle>
          <a:p>
            <a:fld id="{46D82902-58D0-447F-A34A-C00B1BF5EC0A}" type="slidenum">
              <a:rPr lang="zh-CN" altLang="en-US"/>
              <a:pPr/>
              <a:t>‹#›</a:t>
            </a:fld>
            <a:endParaRPr lang="zh-CN" altLang="en-US"/>
          </a:p>
        </p:txBody>
      </p:sp>
    </p:spTree>
    <p:extLst>
      <p:ext uri="{BB962C8B-B14F-4D97-AF65-F5344CB8AC3E}">
        <p14:creationId xmlns:p14="http://schemas.microsoft.com/office/powerpoint/2010/main" val="204184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末尾幻灯片">
    <p:bg bwMode="auto">
      <p:bgPr>
        <a:noFill/>
        <a:effectLst/>
      </p:bgPr>
    </p:bg>
    <p:spTree>
      <p:nvGrpSpPr>
        <p:cNvPr id="1" name=""/>
        <p:cNvGrpSpPr/>
        <p:nvPr/>
      </p:nvGrpSpPr>
      <p:grpSpPr>
        <a:xfrm>
          <a:off x="0" y="0"/>
          <a:ext cx="0" cy="0"/>
          <a:chOff x="0" y="0"/>
          <a:chExt cx="0" cy="0"/>
        </a:xfrm>
      </p:grpSpPr>
      <p:pic>
        <p:nvPicPr>
          <p:cNvPr id="4" name="图片 5" descr="021">
            <a:extLst>
              <a:ext uri="{FF2B5EF4-FFF2-40B4-BE49-F238E27FC236}">
                <a16:creationId xmlns:a16="http://schemas.microsoft.com/office/drawing/2014/main" id="{A85D6B79-97B4-4EC5-A49C-896FA974492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523413" y="276225"/>
            <a:ext cx="23764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9">
            <a:extLst>
              <a:ext uri="{FF2B5EF4-FFF2-40B4-BE49-F238E27FC236}">
                <a16:creationId xmlns:a16="http://schemas.microsoft.com/office/drawing/2014/main" id="{4EA9F0F3-0AD0-4485-9BF5-2ECD137F5FF8}"/>
              </a:ext>
            </a:extLst>
          </p:cNvPr>
          <p:cNvGrpSpPr>
            <a:grpSpLocks/>
          </p:cNvGrpSpPr>
          <p:nvPr userDrawn="1">
            <p:custDataLst>
              <p:tags r:id="rId1"/>
            </p:custDataLst>
          </p:nvPr>
        </p:nvGrpSpPr>
        <p:grpSpPr bwMode="auto">
          <a:xfrm>
            <a:off x="0" y="0"/>
            <a:ext cx="12193588" cy="6864350"/>
            <a:chOff x="0" y="0"/>
            <a:chExt cx="12193658" cy="6864872"/>
          </a:xfrm>
        </p:grpSpPr>
        <p:sp>
          <p:nvSpPr>
            <p:cNvPr id="6" name="任意多边形: 形状 5">
              <a:extLst>
                <a:ext uri="{FF2B5EF4-FFF2-40B4-BE49-F238E27FC236}">
                  <a16:creationId xmlns:a16="http://schemas.microsoft.com/office/drawing/2014/main" id="{6F7699E4-0FEE-443E-92A8-BFE2B7345C54}"/>
                </a:ext>
              </a:extLst>
            </p:cNvPr>
            <p:cNvSpPr/>
            <p:nvPr userDrawn="1">
              <p:custDataLst>
                <p:tags r:id="rId7"/>
              </p:custDataLst>
            </p:nvPr>
          </p:nvSpPr>
          <p:spPr>
            <a:xfrm rot="5400000">
              <a:off x="10383038" y="5049490"/>
              <a:ext cx="1855928" cy="1762135"/>
            </a:xfrm>
            <a:custGeom>
              <a:avLst/>
              <a:gdLst>
                <a:gd name="connsiteX0" fmla="*/ 0 w 1855662"/>
                <a:gd name="connsiteY0" fmla="*/ 0 h 1761389"/>
                <a:gd name="connsiteX1" fmla="*/ 1855662 w 1855662"/>
                <a:gd name="connsiteY1" fmla="*/ 0 h 1761389"/>
                <a:gd name="connsiteX2" fmla="*/ 1855662 w 1855662"/>
                <a:gd name="connsiteY2" fmla="*/ 1761389 h 1761389"/>
                <a:gd name="connsiteX3" fmla="*/ 0 w 1855662"/>
                <a:gd name="connsiteY3" fmla="*/ 0 h 1761389"/>
              </a:gdLst>
              <a:ahLst/>
              <a:cxnLst>
                <a:cxn ang="0">
                  <a:pos x="connsiteX0" y="connsiteY0"/>
                </a:cxn>
                <a:cxn ang="0">
                  <a:pos x="connsiteX1" y="connsiteY1"/>
                </a:cxn>
                <a:cxn ang="0">
                  <a:pos x="connsiteX2" y="connsiteY2"/>
                </a:cxn>
                <a:cxn ang="0">
                  <a:pos x="connsiteX3" y="connsiteY3"/>
                </a:cxn>
              </a:cxnLst>
              <a:rect l="l" t="t" r="r" b="b"/>
              <a:pathLst>
                <a:path w="1855662" h="1761389">
                  <a:moveTo>
                    <a:pt x="0" y="0"/>
                  </a:moveTo>
                  <a:lnTo>
                    <a:pt x="1855662" y="0"/>
                  </a:lnTo>
                  <a:lnTo>
                    <a:pt x="1855662" y="1761389"/>
                  </a:lnTo>
                  <a:lnTo>
                    <a:pt x="0" y="0"/>
                  </a:lnTo>
                  <a:close/>
                </a:path>
              </a:pathLst>
            </a:custGeom>
            <a:solidFill>
              <a:srgbClr val="006D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任意多边形: 形状 7">
              <a:extLst>
                <a:ext uri="{FF2B5EF4-FFF2-40B4-BE49-F238E27FC236}">
                  <a16:creationId xmlns:a16="http://schemas.microsoft.com/office/drawing/2014/main" id="{9DA30B74-C83B-443E-BFDA-C071F58F14DC}"/>
                </a:ext>
              </a:extLst>
            </p:cNvPr>
            <p:cNvSpPr/>
            <p:nvPr userDrawn="1">
              <p:custDataLst>
                <p:tags r:id="rId8"/>
              </p:custDataLst>
            </p:nvPr>
          </p:nvSpPr>
          <p:spPr>
            <a:xfrm rot="5400000">
              <a:off x="8470022" y="3141235"/>
              <a:ext cx="3797589" cy="3649684"/>
            </a:xfrm>
            <a:custGeom>
              <a:avLst/>
              <a:gdLst>
                <a:gd name="connsiteX0" fmla="*/ 0 w 3797460"/>
                <a:gd name="connsiteY0" fmla="*/ 0 h 3649926"/>
                <a:gd name="connsiteX1" fmla="*/ 1965187 w 3797460"/>
                <a:gd name="connsiteY1" fmla="*/ 0 h 3649926"/>
                <a:gd name="connsiteX2" fmla="*/ 3797460 w 3797460"/>
                <a:gd name="connsiteY2" fmla="*/ 1761089 h 3649926"/>
                <a:gd name="connsiteX3" fmla="*/ 3797460 w 3797460"/>
                <a:gd name="connsiteY3" fmla="*/ 3649926 h 3649926"/>
                <a:gd name="connsiteX4" fmla="*/ 0 w 3797460"/>
                <a:gd name="connsiteY4" fmla="*/ 0 h 364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460" h="3649926">
                  <a:moveTo>
                    <a:pt x="0" y="0"/>
                  </a:moveTo>
                  <a:lnTo>
                    <a:pt x="1965187" y="0"/>
                  </a:lnTo>
                  <a:lnTo>
                    <a:pt x="3797460" y="1761089"/>
                  </a:lnTo>
                  <a:lnTo>
                    <a:pt x="3797460" y="3649926"/>
                  </a:lnTo>
                  <a:lnTo>
                    <a:pt x="0" y="0"/>
                  </a:lnTo>
                  <a:close/>
                </a:path>
              </a:pathLst>
            </a:custGeom>
            <a:solidFill>
              <a:srgbClr val="B89F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9" name="任意多边形: 形状 8">
              <a:extLst>
                <a:ext uri="{FF2B5EF4-FFF2-40B4-BE49-F238E27FC236}">
                  <a16:creationId xmlns:a16="http://schemas.microsoft.com/office/drawing/2014/main" id="{2560D4AD-AE29-4938-A861-B2204E45540B}"/>
                </a:ext>
              </a:extLst>
            </p:cNvPr>
            <p:cNvSpPr/>
            <p:nvPr userDrawn="1">
              <p:custDataLst>
                <p:tags r:id="rId9"/>
              </p:custDataLst>
            </p:nvPr>
          </p:nvSpPr>
          <p:spPr>
            <a:xfrm>
              <a:off x="8585249" y="5164531"/>
              <a:ext cx="3606821" cy="1149437"/>
            </a:xfrm>
            <a:custGeom>
              <a:avLst/>
              <a:gdLst>
                <a:gd name="connsiteX0" fmla="*/ 1111905 w 3606800"/>
                <a:gd name="connsiteY0" fmla="*/ 0 h 1150790"/>
                <a:gd name="connsiteX1" fmla="*/ 3606800 w 3606800"/>
                <a:gd name="connsiteY1" fmla="*/ 0 h 1150790"/>
                <a:gd name="connsiteX2" fmla="*/ 3606800 w 3606800"/>
                <a:gd name="connsiteY2" fmla="*/ 1150790 h 1150790"/>
                <a:gd name="connsiteX3" fmla="*/ 0 w 3606800"/>
                <a:gd name="connsiteY3" fmla="*/ 1150790 h 1150790"/>
                <a:gd name="connsiteX4" fmla="*/ 1111905 w 3606800"/>
                <a:gd name="connsiteY4" fmla="*/ 0 h 115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800" h="1150790">
                  <a:moveTo>
                    <a:pt x="1111905" y="0"/>
                  </a:moveTo>
                  <a:lnTo>
                    <a:pt x="3606800" y="0"/>
                  </a:lnTo>
                  <a:lnTo>
                    <a:pt x="3606800" y="1150790"/>
                  </a:lnTo>
                  <a:lnTo>
                    <a:pt x="0" y="1150790"/>
                  </a:lnTo>
                  <a:lnTo>
                    <a:pt x="1111905" y="0"/>
                  </a:lnTo>
                  <a:close/>
                </a:path>
              </a:pathLst>
            </a:custGeom>
            <a:solidFill>
              <a:srgbClr val="006D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 name="任意多边形: 形状 9">
              <a:extLst>
                <a:ext uri="{FF2B5EF4-FFF2-40B4-BE49-F238E27FC236}">
                  <a16:creationId xmlns:a16="http://schemas.microsoft.com/office/drawing/2014/main" id="{9D1F0C7F-B326-4E0B-8AC4-E5C4F868AF24}"/>
                </a:ext>
              </a:extLst>
            </p:cNvPr>
            <p:cNvSpPr/>
            <p:nvPr userDrawn="1">
              <p:custDataLst>
                <p:tags r:id="rId10"/>
              </p:custDataLst>
            </p:nvPr>
          </p:nvSpPr>
          <p:spPr>
            <a:xfrm>
              <a:off x="0" y="0"/>
              <a:ext cx="3729059" cy="3637240"/>
            </a:xfrm>
            <a:custGeom>
              <a:avLst/>
              <a:gdLst>
                <a:gd name="connsiteX0" fmla="*/ 0 w 3728443"/>
                <a:gd name="connsiteY0" fmla="*/ 0 h 3636534"/>
                <a:gd name="connsiteX1" fmla="*/ 3728443 w 3728443"/>
                <a:gd name="connsiteY1" fmla="*/ 0 h 3636534"/>
                <a:gd name="connsiteX2" fmla="*/ 3728443 w 3728443"/>
                <a:gd name="connsiteY2" fmla="*/ 67229 h 3636534"/>
                <a:gd name="connsiteX3" fmla="*/ 159138 w 3728443"/>
                <a:gd name="connsiteY3" fmla="*/ 3636534 h 3636534"/>
                <a:gd name="connsiteX4" fmla="*/ 159138 w 3728443"/>
                <a:gd name="connsiteY4" fmla="*/ 3621697 h 3636534"/>
                <a:gd name="connsiteX5" fmla="*/ 0 w 3728443"/>
                <a:gd name="connsiteY5" fmla="*/ 3621697 h 3636534"/>
                <a:gd name="connsiteX6" fmla="*/ 0 w 3728443"/>
                <a:gd name="connsiteY6" fmla="*/ 0 h 363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8443" h="3636534">
                  <a:moveTo>
                    <a:pt x="0" y="0"/>
                  </a:moveTo>
                  <a:lnTo>
                    <a:pt x="3728443" y="0"/>
                  </a:lnTo>
                  <a:lnTo>
                    <a:pt x="3728443" y="67229"/>
                  </a:lnTo>
                  <a:lnTo>
                    <a:pt x="159138" y="3636534"/>
                  </a:lnTo>
                  <a:lnTo>
                    <a:pt x="159138" y="3621697"/>
                  </a:lnTo>
                  <a:lnTo>
                    <a:pt x="0" y="3621697"/>
                  </a:lnTo>
                  <a:lnTo>
                    <a:pt x="0" y="0"/>
                  </a:lnTo>
                  <a:close/>
                </a:path>
              </a:pathLst>
            </a:cu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1" name="任意多边形: 形状 10">
              <a:extLst>
                <a:ext uri="{FF2B5EF4-FFF2-40B4-BE49-F238E27FC236}">
                  <a16:creationId xmlns:a16="http://schemas.microsoft.com/office/drawing/2014/main" id="{73518BEE-1069-41D8-B9C1-ACF917963E40}"/>
                </a:ext>
              </a:extLst>
            </p:cNvPr>
            <p:cNvSpPr/>
            <p:nvPr userDrawn="1">
              <p:custDataLst>
                <p:tags r:id="rId11"/>
              </p:custDataLst>
            </p:nvPr>
          </p:nvSpPr>
          <p:spPr>
            <a:xfrm>
              <a:off x="1588" y="258783"/>
              <a:ext cx="4473601" cy="1151025"/>
            </a:xfrm>
            <a:custGeom>
              <a:avLst/>
              <a:gdLst>
                <a:gd name="connsiteX0" fmla="*/ 0 w 4472940"/>
                <a:gd name="connsiteY0" fmla="*/ 0 h 1150790"/>
                <a:gd name="connsiteX1" fmla="*/ 4472940 w 4472940"/>
                <a:gd name="connsiteY1" fmla="*/ 0 h 1150790"/>
                <a:gd name="connsiteX2" fmla="*/ 3361035 w 4472940"/>
                <a:gd name="connsiteY2" fmla="*/ 1150790 h 1150790"/>
                <a:gd name="connsiteX3" fmla="*/ 0 w 4472940"/>
                <a:gd name="connsiteY3" fmla="*/ 1150790 h 1150790"/>
                <a:gd name="connsiteX4" fmla="*/ 0 w 4472940"/>
                <a:gd name="connsiteY4" fmla="*/ 0 h 115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2940" h="1150790">
                  <a:moveTo>
                    <a:pt x="0" y="0"/>
                  </a:moveTo>
                  <a:lnTo>
                    <a:pt x="4472940" y="0"/>
                  </a:lnTo>
                  <a:lnTo>
                    <a:pt x="3361035" y="1150790"/>
                  </a:lnTo>
                  <a:lnTo>
                    <a:pt x="0" y="1150790"/>
                  </a:lnTo>
                  <a:lnTo>
                    <a:pt x="0" y="0"/>
                  </a:lnTo>
                  <a:close/>
                </a:path>
              </a:pathLst>
            </a:custGeom>
            <a:solidFill>
              <a:srgbClr val="006D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cxnSp>
        <p:nvCxnSpPr>
          <p:cNvPr id="12" name="直接连接符 11">
            <a:extLst>
              <a:ext uri="{FF2B5EF4-FFF2-40B4-BE49-F238E27FC236}">
                <a16:creationId xmlns:a16="http://schemas.microsoft.com/office/drawing/2014/main" id="{86D61475-EAFE-4F46-99C0-8566E3374452}"/>
              </a:ext>
            </a:extLst>
          </p:cNvPr>
          <p:cNvCxnSpPr/>
          <p:nvPr userDrawn="1">
            <p:custDataLst>
              <p:tags r:id="rId2"/>
            </p:custDataLst>
          </p:nvPr>
        </p:nvCxnSpPr>
        <p:spPr>
          <a:xfrm>
            <a:off x="3106738" y="4746625"/>
            <a:ext cx="5978525" cy="0"/>
          </a:xfrm>
          <a:prstGeom prst="line">
            <a:avLst/>
          </a:prstGeom>
          <a:ln w="25400">
            <a:solidFill>
              <a:srgbClr val="006DB8"/>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B5A7B4D-E475-4704-872E-B20757F5DE50}"/>
              </a:ext>
            </a:extLst>
          </p:cNvPr>
          <p:cNvCxnSpPr/>
          <p:nvPr userDrawn="1">
            <p:custDataLst>
              <p:tags r:id="rId3"/>
            </p:custDataLst>
          </p:nvPr>
        </p:nvCxnSpPr>
        <p:spPr>
          <a:xfrm>
            <a:off x="3106738" y="2197100"/>
            <a:ext cx="5978525" cy="0"/>
          </a:xfrm>
          <a:prstGeom prst="line">
            <a:avLst/>
          </a:prstGeom>
          <a:ln w="25400">
            <a:solidFill>
              <a:srgbClr val="006DB8"/>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idx="13" hasCustomPrompt="1"/>
          </p:nvPr>
        </p:nvSpPr>
        <p:spPr>
          <a:xfrm>
            <a:off x="3201036" y="2496502"/>
            <a:ext cx="5789930" cy="1398905"/>
          </a:xfrm>
        </p:spPr>
        <p:txBody>
          <a:bodyPr lIns="91440" tIns="45720" rIns="91440" bIns="45720" rtlCol="0" anchor="b">
            <a:normAutofit/>
          </a:bodyPr>
          <a:lstStyle>
            <a:lvl1pPr algn="ctr">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lvl="0"/>
            <a:r>
              <a:rPr lang="zh-CN" altLang="en-US" noProof="1"/>
              <a:t>编辑标题</a:t>
            </a:r>
          </a:p>
        </p:txBody>
      </p:sp>
      <p:sp>
        <p:nvSpPr>
          <p:cNvPr id="7" name="文本占位符 6"/>
          <p:cNvSpPr>
            <a:spLocks noGrp="1"/>
          </p:cNvSpPr>
          <p:nvPr>
            <p:ph type="body" idx="14" hasCustomPrompt="1"/>
          </p:nvPr>
        </p:nvSpPr>
        <p:spPr>
          <a:xfrm>
            <a:off x="3201036" y="4003049"/>
            <a:ext cx="5789930" cy="476560"/>
          </a:xfrm>
        </p:spPr>
        <p:txBody>
          <a:bodyPr lIns="91440" tIns="45720" rIns="91440" bIns="45720" rtlCol="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lvl="0"/>
            <a:r>
              <a:rPr lang="zh-CN" altLang="en-US" noProof="1"/>
              <a:t>单击此处编辑文本</a:t>
            </a:r>
          </a:p>
        </p:txBody>
      </p:sp>
      <p:sp>
        <p:nvSpPr>
          <p:cNvPr id="14" name="日期占位符 2">
            <a:extLst>
              <a:ext uri="{FF2B5EF4-FFF2-40B4-BE49-F238E27FC236}">
                <a16:creationId xmlns:a16="http://schemas.microsoft.com/office/drawing/2014/main" id="{8EC578F3-0FCE-4B59-AEE5-2350667F7842}"/>
              </a:ext>
            </a:extLst>
          </p:cNvPr>
          <p:cNvSpPr>
            <a:spLocks noGrp="1"/>
          </p:cNvSpPr>
          <p:nvPr>
            <p:ph type="dt" sz="half" idx="15"/>
            <p:custDataLst>
              <p:tags r:id="rId4"/>
            </p:custDataLst>
          </p:nvPr>
        </p:nvSpPr>
        <p:spPr/>
        <p:txBody>
          <a:bodyPr wrap="square"/>
          <a:lstStyle>
            <a:lvl1pPr>
              <a:defRPr smtClean="0">
                <a:latin typeface="Arial" panose="020B0604020202020204" pitchFamily="34" charset="0"/>
                <a:ea typeface="微软雅黑" panose="020B0503020204020204" pitchFamily="34" charset="-122"/>
              </a:defRPr>
            </a:lvl1pPr>
          </a:lstStyle>
          <a:p>
            <a:fld id="{760FBDFE-C587-4B4C-A407-44438C67B59E}" type="datetimeFigureOut">
              <a:rPr lang="zh-CN" altLang="en-US"/>
              <a:pPr/>
              <a:t>2023/1/12</a:t>
            </a:fld>
            <a:endParaRPr lang="zh-CN" altLang="en-US"/>
          </a:p>
        </p:txBody>
      </p:sp>
      <p:sp>
        <p:nvSpPr>
          <p:cNvPr id="15" name="页脚占位符 3">
            <a:extLst>
              <a:ext uri="{FF2B5EF4-FFF2-40B4-BE49-F238E27FC236}">
                <a16:creationId xmlns:a16="http://schemas.microsoft.com/office/drawing/2014/main" id="{C50AD17D-2F88-4EC1-8D5C-4DE4730B8CC9}"/>
              </a:ext>
            </a:extLst>
          </p:cNvPr>
          <p:cNvSpPr>
            <a:spLocks noGrp="1"/>
          </p:cNvSpPr>
          <p:nvPr>
            <p:ph type="ftr" sz="quarter" idx="16"/>
            <p:custDataLst>
              <p:tags r:id="rId5"/>
            </p:custDataLst>
          </p:nvPr>
        </p:nvSpPr>
        <p:spPr/>
        <p:txBody>
          <a:bodyPr wrap="square"/>
          <a:lstStyle>
            <a:lvl1pPr>
              <a:defRPr>
                <a:latin typeface="Arial" panose="020B0604020202020204" pitchFamily="34" charset="0"/>
                <a:ea typeface="微软雅黑" panose="020B0503020204020204" pitchFamily="34" charset="-122"/>
              </a:defRPr>
            </a:lvl1pPr>
          </a:lstStyle>
          <a:p>
            <a:endParaRPr lang="zh-CN" altLang="en-US"/>
          </a:p>
        </p:txBody>
      </p:sp>
      <p:sp>
        <p:nvSpPr>
          <p:cNvPr id="16" name="灯片编号占位符 4">
            <a:extLst>
              <a:ext uri="{FF2B5EF4-FFF2-40B4-BE49-F238E27FC236}">
                <a16:creationId xmlns:a16="http://schemas.microsoft.com/office/drawing/2014/main" id="{CA50C671-4299-4628-882D-735831E411C3}"/>
              </a:ext>
            </a:extLst>
          </p:cNvPr>
          <p:cNvSpPr>
            <a:spLocks noGrp="1"/>
          </p:cNvSpPr>
          <p:nvPr>
            <p:ph type="sldNum" sz="quarter" idx="17"/>
            <p:custDataLst>
              <p:tags r:id="rId6"/>
            </p:custDataLst>
          </p:nvPr>
        </p:nvSpPr>
        <p:spPr/>
        <p:txBody>
          <a:bodyPr wrap="square"/>
          <a:lstStyle>
            <a:lvl1pPr>
              <a:defRPr smtClean="0">
                <a:latin typeface="Arial" panose="020B0604020202020204" pitchFamily="34" charset="0"/>
                <a:ea typeface="微软雅黑" panose="020B0503020204020204" pitchFamily="34" charset="-122"/>
              </a:defRPr>
            </a:lvl1pPr>
          </a:lstStyle>
          <a:p>
            <a:fld id="{756EC522-9091-428C-843F-E628710B7C45}" type="slidenum">
              <a:rPr lang="zh-CN" altLang="en-US"/>
              <a:pPr/>
              <a:t>‹#›</a:t>
            </a:fld>
            <a:endParaRPr lang="zh-CN" altLang="en-US"/>
          </a:p>
        </p:txBody>
      </p:sp>
    </p:spTree>
    <p:extLst>
      <p:ext uri="{BB962C8B-B14F-4D97-AF65-F5344CB8AC3E}">
        <p14:creationId xmlns:p14="http://schemas.microsoft.com/office/powerpoint/2010/main" val="267457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12" Type="http://schemas.openxmlformats.org/officeDocument/2006/relationships/tags" Target="../tags/tag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4001056D-429E-4EFF-B5E9-5B008BFC397E}"/>
              </a:ext>
            </a:extLst>
          </p:cNvPr>
          <p:cNvSpPr>
            <a:spLocks noGrp="1" noChangeArrowheads="1"/>
          </p:cNvSpPr>
          <p:nvPr>
            <p:ph type="title" idx="4294967295"/>
            <p:custDataLst>
              <p:tags r:id="rId8"/>
            </p:custDataLst>
          </p:nvPr>
        </p:nvSpPr>
        <p:spPr bwMode="auto">
          <a:xfrm>
            <a:off x="608013" y="608013"/>
            <a:ext cx="109696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3982726-7DCB-403A-80A7-AF9499A0EF58}"/>
              </a:ext>
            </a:extLst>
          </p:cNvPr>
          <p:cNvSpPr>
            <a:spLocks noGrp="1" noChangeArrowheads="1"/>
          </p:cNvSpPr>
          <p:nvPr>
            <p:ph type="body" idx="4294967295"/>
            <p:custDataLst>
              <p:tags r:id="rId9"/>
            </p:custDataLst>
          </p:nvPr>
        </p:nvSpPr>
        <p:spPr bwMode="auto">
          <a:xfrm>
            <a:off x="608013" y="1490663"/>
            <a:ext cx="1096962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B3767C-7674-42E2-A89F-28EECD0E906B}"/>
              </a:ext>
            </a:extLst>
          </p:cNvPr>
          <p:cNvSpPr>
            <a:spLocks noGrp="1"/>
          </p:cNvSpPr>
          <p:nvPr>
            <p:ph type="dt" sz="half" idx="2"/>
            <p:custDataLst>
              <p:tags r:id="rId10"/>
            </p:custDataLst>
          </p:nvPr>
        </p:nvSpPr>
        <p:spPr>
          <a:xfrm>
            <a:off x="612775" y="6315075"/>
            <a:ext cx="2698750" cy="315913"/>
          </a:xfrm>
          <a:prstGeom prst="rect">
            <a:avLst/>
          </a:prstGeom>
        </p:spPr>
        <p:txBody>
          <a:bodyPr vert="horz" lIns="91440" tIns="45720" rIns="91440" bIns="45720" rtlCol="0" anchor="ctr">
            <a:normAutofit/>
          </a:bodyPr>
          <a:lstStyle>
            <a:lvl1pPr algn="l" fontAlgn="auto">
              <a:defRPr sz="1000" baseline="0" noProof="1" smtClean="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a:pPr/>
              <a:t>2023/1/12</a:t>
            </a:fld>
            <a:endParaRPr lang="zh-CN" altLang="en-US"/>
          </a:p>
        </p:txBody>
      </p:sp>
      <p:sp>
        <p:nvSpPr>
          <p:cNvPr id="5" name="页脚占位符 4">
            <a:extLst>
              <a:ext uri="{FF2B5EF4-FFF2-40B4-BE49-F238E27FC236}">
                <a16:creationId xmlns:a16="http://schemas.microsoft.com/office/drawing/2014/main" id="{E048A5B3-58B3-45E6-BDEF-D72927BBC3E0}"/>
              </a:ext>
            </a:extLst>
          </p:cNvPr>
          <p:cNvSpPr>
            <a:spLocks noGrp="1"/>
          </p:cNvSpPr>
          <p:nvPr>
            <p:ph type="ftr" sz="quarter" idx="3"/>
            <p:custDataLst>
              <p:tags r:id="rId11"/>
            </p:custDataLst>
          </p:nvPr>
        </p:nvSpPr>
        <p:spPr>
          <a:xfrm>
            <a:off x="4116388" y="6315075"/>
            <a:ext cx="3959225" cy="315913"/>
          </a:xfrm>
          <a:prstGeom prst="rect">
            <a:avLst/>
          </a:prstGeom>
        </p:spPr>
        <p:txBody>
          <a:bodyPr vert="horz" lIns="91440" tIns="45720" rIns="91440" bIns="45720" rtlCol="0" anchor="ctr">
            <a:normAutofit/>
          </a:bodyPr>
          <a:lstStyle>
            <a:lvl1pPr algn="ctr" fontAlgn="auto">
              <a:defRPr sz="1000" baseline="0" noProof="1" dirty="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23270008-C580-40F5-A247-C69B4AA9AE9D}"/>
              </a:ext>
            </a:extLst>
          </p:cNvPr>
          <p:cNvSpPr>
            <a:spLocks noGrp="1"/>
          </p:cNvSpPr>
          <p:nvPr>
            <p:ph type="sldNum" sz="quarter" idx="4"/>
            <p:custDataLst>
              <p:tags r:id="rId12"/>
            </p:custDataLst>
          </p:nvPr>
        </p:nvSpPr>
        <p:spPr>
          <a:xfrm>
            <a:off x="8877300" y="6315075"/>
            <a:ext cx="2700338" cy="315913"/>
          </a:xfrm>
          <a:prstGeom prst="rect">
            <a:avLst/>
          </a:prstGeom>
        </p:spPr>
        <p:txBody>
          <a:bodyPr vert="horz" lIns="91440" tIns="45720" rIns="91440" bIns="45720" rtlCol="0" anchor="ctr">
            <a:normAutofit/>
          </a:bodyPr>
          <a:lstStyle>
            <a:lvl1pPr algn="r" fontAlgn="auto">
              <a:defRPr sz="1000" baseline="0" noProof="1" smtClean="0">
                <a:solidFill>
                  <a:schemeClr val="tx1">
                    <a:tint val="75000"/>
                  </a:schemeClr>
                </a:solidFill>
                <a:latin typeface="Arial" panose="020B0604020202020204" pitchFamily="34" charset="0"/>
                <a:ea typeface="微软雅黑" panose="020B0503020204020204" pitchFamily="34" charset="-122"/>
              </a:defRPr>
            </a:lvl1pPr>
          </a:lstStyle>
          <a:p>
            <a:fld id="{D9EFDA55-2A9A-4BED-BB2C-64CAE6933BBD}" type="slidenum">
              <a:rPr lang="zh-CN" altLang="en-US"/>
              <a:pPr/>
              <a:t>‹#›</a:t>
            </a:fld>
            <a:endParaRPr lang="zh-CN" altLang="en-US" dirty="0"/>
          </a:p>
        </p:txBody>
      </p:sp>
    </p:spTree>
    <p:custDataLst>
      <p:tags r:id="rId7"/>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lvl1pPr algn="l" rtl="0" fontAlgn="base">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fontAlgn="base">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fontAlgn="base">
        <a:lnSpc>
          <a:spcPct val="120000"/>
        </a:lnSpc>
        <a:spcBef>
          <a:spcPct val="0"/>
        </a:spcBef>
        <a:spcAft>
          <a:spcPts val="600"/>
        </a:spcAft>
        <a:buFont typeface="Arial" panose="020B0604020202020204" pitchFamily="34" charset="0"/>
        <a:buChar char="●"/>
        <a:tabLst>
          <a:tab pos="1609725" algn="l"/>
          <a:tab pos="1609725" algn="l"/>
          <a:tab pos="1609725" algn="l"/>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fontAlgn="base">
        <a:lnSpc>
          <a:spcPct val="120000"/>
        </a:lnSpc>
        <a:spcBef>
          <a:spcPct val="0"/>
        </a:spcBef>
        <a:spcAft>
          <a:spcPts val="600"/>
        </a:spcAft>
        <a:buFont typeface="Arial" panose="020B0604020202020204" pitchFamily="34" charset="0"/>
        <a:buChar char="●"/>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fontAlgn="base">
        <a:lnSpc>
          <a:spcPct val="120000"/>
        </a:lnSpc>
        <a:spcBef>
          <a:spcPct val="0"/>
        </a:spcBef>
        <a:spcAft>
          <a:spcPts val="300"/>
        </a:spcAft>
        <a:buFont typeface="Wingdings" panose="05000000000000000000" pitchFamily="2" charset="2"/>
        <a:buChar char=""/>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fontAlgn="base">
        <a:lnSpc>
          <a:spcPct val="120000"/>
        </a:lnSpc>
        <a:spcBef>
          <a:spcPct val="0"/>
        </a:spcBef>
        <a:spcAft>
          <a:spcPts val="300"/>
        </a:spcAft>
        <a:buFont typeface="Arial" panose="020B0604020202020204" pitchFamily="34" charset="0"/>
        <a:buChar char="•"/>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8.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4.xml"/><Relationship Id="rId7"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8.png"/><Relationship Id="rId5" Type="http://schemas.openxmlformats.org/officeDocument/2006/relationships/tags" Target="../tags/tag36.xml"/><Relationship Id="rId10" Type="http://schemas.openxmlformats.org/officeDocument/2006/relationships/image" Target="../media/image11.png"/><Relationship Id="rId4" Type="http://schemas.openxmlformats.org/officeDocument/2006/relationships/tags" Target="../tags/tag35.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image" Target="../media/image8.png"/><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5.bin"/><Relationship Id="rId3" Type="http://schemas.openxmlformats.org/officeDocument/2006/relationships/image" Target="../media/image12.png"/><Relationship Id="rId7" Type="http://schemas.openxmlformats.org/officeDocument/2006/relationships/oleObject" Target="../embeddings/oleObject2.bin"/><Relationship Id="rId12" Type="http://schemas.openxmlformats.org/officeDocument/2006/relationships/image" Target="../media/image20.wm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image" Target="../media/image8.png"/><Relationship Id="rId10" Type="http://schemas.openxmlformats.org/officeDocument/2006/relationships/image" Target="../media/image19.wmf"/><Relationship Id="rId4" Type="http://schemas.openxmlformats.org/officeDocument/2006/relationships/image" Target="../media/image16.png"/><Relationship Id="rId9" Type="http://schemas.openxmlformats.org/officeDocument/2006/relationships/oleObject" Target="../embeddings/oleObject3.bin"/><Relationship Id="rId14" Type="http://schemas.openxmlformats.org/officeDocument/2006/relationships/image" Target="../media/image21.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803CFC19-F32A-47E9-8A20-A6C03D2A0B1D}"/>
              </a:ext>
            </a:extLst>
          </p:cNvPr>
          <p:cNvSpPr>
            <a:spLocks noGrp="1"/>
          </p:cNvSpPr>
          <p:nvPr>
            <p:ph type="title" idx="4294967295"/>
          </p:nvPr>
        </p:nvSpPr>
        <p:spPr>
          <a:xfrm>
            <a:off x="1232088" y="1234248"/>
            <a:ext cx="9727822" cy="1296054"/>
          </a:xfrm>
          <a:noFill/>
        </p:spPr>
        <p:txBody>
          <a:bodyPr>
            <a:noAutofit/>
          </a:bodyPr>
          <a:lstStyle/>
          <a:p>
            <a:pPr algn="ctr" fontAlgn="auto"/>
            <a:r>
              <a:rPr lang="en-US" altLang="zh-CN" noProof="1">
                <a:solidFill>
                  <a:schemeClr val="tx1"/>
                </a:solidFill>
              </a:rPr>
              <a:t>KnightKing:A Fast Distributed Graph Random Walk Engine</a:t>
            </a:r>
            <a:endParaRPr lang="zh-CN" altLang="en-US" noProof="1">
              <a:solidFill>
                <a:schemeClr val="tx1"/>
              </a:solidFill>
            </a:endParaRPr>
          </a:p>
        </p:txBody>
      </p:sp>
      <p:sp>
        <p:nvSpPr>
          <p:cNvPr id="8196" name="标题 23">
            <a:extLst>
              <a:ext uri="{FF2B5EF4-FFF2-40B4-BE49-F238E27FC236}">
                <a16:creationId xmlns:a16="http://schemas.microsoft.com/office/drawing/2014/main" id="{F9476069-002D-4EB6-82C9-D44355FF8F94}"/>
              </a:ext>
            </a:extLst>
          </p:cNvPr>
          <p:cNvSpPr>
            <a:spLocks noGrp="1" noChangeArrowheads="1"/>
          </p:cNvSpPr>
          <p:nvPr/>
        </p:nvSpPr>
        <p:spPr bwMode="auto">
          <a:xfrm>
            <a:off x="3148620" y="2919801"/>
            <a:ext cx="589475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algn="ctr">
              <a:lnSpc>
                <a:spcPct val="150000"/>
              </a:lnSpc>
            </a:pPr>
            <a:r>
              <a:rPr lang="en-US" altLang="zh-CN" sz="2700" b="1" dirty="0"/>
              <a:t>SOSP 2019</a:t>
            </a:r>
          </a:p>
          <a:p>
            <a:pPr algn="ctr">
              <a:lnSpc>
                <a:spcPct val="150000"/>
              </a:lnSpc>
            </a:pPr>
            <a:r>
              <a:rPr lang="zh-CN" altLang="en-US" sz="2700" b="1" dirty="0"/>
              <a:t>汇报人：李真理</a:t>
            </a:r>
          </a:p>
        </p:txBody>
      </p:sp>
      <p:sp>
        <p:nvSpPr>
          <p:cNvPr id="8197" name="标题 23">
            <a:extLst>
              <a:ext uri="{FF2B5EF4-FFF2-40B4-BE49-F238E27FC236}">
                <a16:creationId xmlns:a16="http://schemas.microsoft.com/office/drawing/2014/main" id="{2304F0F1-DF88-4568-9E66-D6D7B1EC421C}"/>
              </a:ext>
            </a:extLst>
          </p:cNvPr>
          <p:cNvSpPr>
            <a:spLocks noGrp="1" noChangeArrowheads="1"/>
          </p:cNvSpPr>
          <p:nvPr/>
        </p:nvSpPr>
        <p:spPr bwMode="auto">
          <a:xfrm>
            <a:off x="4816475" y="5056188"/>
            <a:ext cx="25606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algn="ctr">
              <a:lnSpc>
                <a:spcPct val="90000"/>
              </a:lnSpc>
            </a:pPr>
            <a:r>
              <a:rPr lang="en-US" altLang="zh-CN" sz="1400"/>
              <a:t>M202273529</a:t>
            </a:r>
            <a:endParaRPr lang="zh-CN" altLang="en-US" sz="1400" dirty="0"/>
          </a:p>
        </p:txBody>
      </p:sp>
      <p:sp>
        <p:nvSpPr>
          <p:cNvPr id="8198" name="标题 23">
            <a:extLst>
              <a:ext uri="{FF2B5EF4-FFF2-40B4-BE49-F238E27FC236}">
                <a16:creationId xmlns:a16="http://schemas.microsoft.com/office/drawing/2014/main" id="{F32250D1-7CD0-4425-92C8-6542B4446505}"/>
              </a:ext>
            </a:extLst>
          </p:cNvPr>
          <p:cNvSpPr>
            <a:spLocks noGrp="1" noChangeArrowheads="1"/>
          </p:cNvSpPr>
          <p:nvPr/>
        </p:nvSpPr>
        <p:spPr bwMode="auto">
          <a:xfrm>
            <a:off x="4815682" y="4625975"/>
            <a:ext cx="275053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r>
              <a:rPr lang="zh-CN" altLang="en-US" sz="2000" dirty="0"/>
              <a:t>武汉光电国家研究中心</a:t>
            </a:r>
          </a:p>
        </p:txBody>
      </p:sp>
      <p:pic>
        <p:nvPicPr>
          <p:cNvPr id="8199" name="图片 28" descr="003">
            <a:extLst>
              <a:ext uri="{FF2B5EF4-FFF2-40B4-BE49-F238E27FC236}">
                <a16:creationId xmlns:a16="http://schemas.microsoft.com/office/drawing/2014/main" id="{B28657BD-7AD1-4A3A-9D88-B9CB249D8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283" r="20868"/>
          <a:stretch>
            <a:fillRect/>
          </a:stretch>
        </p:blipFill>
        <p:spPr bwMode="auto">
          <a:xfrm>
            <a:off x="595313" y="3587750"/>
            <a:ext cx="10636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图片 29" descr="003">
            <a:extLst>
              <a:ext uri="{FF2B5EF4-FFF2-40B4-BE49-F238E27FC236}">
                <a16:creationId xmlns:a16="http://schemas.microsoft.com/office/drawing/2014/main" id="{B1C22ACB-3B92-40EF-873F-6DC285AC9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713" y="6008688"/>
            <a:ext cx="36004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标题 23">
            <a:extLst>
              <a:ext uri="{FF2B5EF4-FFF2-40B4-BE49-F238E27FC236}">
                <a16:creationId xmlns:a16="http://schemas.microsoft.com/office/drawing/2014/main" id="{B5C7E6FF-AA9F-49B1-B276-FE20C6CACE36}"/>
              </a:ext>
            </a:extLst>
          </p:cNvPr>
          <p:cNvSpPr>
            <a:spLocks noGrp="1" noChangeArrowheads="1"/>
          </p:cNvSpPr>
          <p:nvPr/>
        </p:nvSpPr>
        <p:spPr bwMode="auto">
          <a:xfrm>
            <a:off x="3593306" y="5803901"/>
            <a:ext cx="50053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algn="ctr"/>
            <a:r>
              <a:rPr lang="en-US" altLang="zh-CN" sz="2000" b="1" dirty="0">
                <a:solidFill>
                  <a:srgbClr val="A6A6A6"/>
                </a:solidFill>
              </a:rPr>
              <a:t>Presentation</a:t>
            </a:r>
            <a:endParaRPr lang="zh-CN" altLang="en-US" sz="2000" b="1" dirty="0">
              <a:solidFill>
                <a:srgbClr val="A6A6A6"/>
              </a:solidFill>
            </a:endParaRPr>
          </a:p>
        </p:txBody>
      </p:sp>
      <p:pic>
        <p:nvPicPr>
          <p:cNvPr id="2" name="图片 4">
            <a:extLst>
              <a:ext uri="{FF2B5EF4-FFF2-40B4-BE49-F238E27FC236}">
                <a16:creationId xmlns:a16="http://schemas.microsoft.com/office/drawing/2014/main" id="{56720214-7F36-1117-F9AB-716B92930DD2}"/>
              </a:ext>
            </a:extLst>
          </p:cNvPr>
          <p:cNvPicPr>
            <a:picLocks noChangeAspect="1"/>
          </p:cNvPicPr>
          <p:nvPr/>
        </p:nvPicPr>
        <p:blipFill>
          <a:blip r:embed="rId4" cstate="print"/>
          <a:stretch>
            <a:fillRect/>
          </a:stretch>
        </p:blipFill>
        <p:spPr>
          <a:xfrm>
            <a:off x="9297293" y="0"/>
            <a:ext cx="2894707" cy="978568"/>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337167-917C-82FA-0F79-B5FA89531E34}"/>
              </a:ext>
            </a:extLst>
          </p:cNvPr>
          <p:cNvSpPr>
            <a:spLocks noGrp="1"/>
          </p:cNvSpPr>
          <p:nvPr>
            <p:ph idx="1"/>
          </p:nvPr>
        </p:nvSpPr>
        <p:spPr/>
        <p:txBody>
          <a:bodyPr/>
          <a:lstStyle/>
          <a:p>
            <a:r>
              <a:rPr kumimoji="1" lang="zh-CN" altLang="en-US" dirty="0"/>
              <a:t>随机游走算法的关键变化在于邻居选择步骤。</a:t>
            </a:r>
            <a:endParaRPr kumimoji="1" lang="en-US" altLang="zh-CN" dirty="0"/>
          </a:p>
          <a:p>
            <a:r>
              <a:rPr kumimoji="1" lang="zh-CN" altLang="en-US" dirty="0"/>
              <a:t>不同随机游走算法的</a:t>
            </a:r>
            <a:r>
              <a:rPr kumimoji="1" lang="zh-CN" altLang="en-US" dirty="0">
                <a:solidFill>
                  <a:schemeClr val="tx1"/>
                </a:solidFill>
              </a:rPr>
              <a:t>区别在</a:t>
            </a:r>
            <a:r>
              <a:rPr kumimoji="1" lang="zh-CN" altLang="en-US" dirty="0">
                <a:solidFill>
                  <a:schemeClr val="accent6">
                    <a:lumMod val="75000"/>
                  </a:schemeClr>
                </a:solidFill>
              </a:rPr>
              <a:t>边转移概率</a:t>
            </a:r>
            <a:r>
              <a:rPr kumimoji="1" lang="zh-CN" altLang="en-US" dirty="0">
                <a:solidFill>
                  <a:schemeClr val="tx1"/>
                </a:solidFill>
              </a:rPr>
              <a:t>的计算</a:t>
            </a:r>
          </a:p>
        </p:txBody>
      </p:sp>
      <p:sp>
        <p:nvSpPr>
          <p:cNvPr id="5" name="标题 2">
            <a:extLst>
              <a:ext uri="{FF2B5EF4-FFF2-40B4-BE49-F238E27FC236}">
                <a16:creationId xmlns:a16="http://schemas.microsoft.com/office/drawing/2014/main" id="{6976934A-4A49-FEA5-66A1-65C65958A043}"/>
              </a:ext>
            </a:extLst>
          </p:cNvPr>
          <p:cNvSpPr>
            <a:spLocks noGrp="1"/>
          </p:cNvSpPr>
          <p:nvPr>
            <p:ph type="title"/>
          </p:nvPr>
        </p:nvSpPr>
        <p:spPr>
          <a:xfrm>
            <a:off x="608400" y="441591"/>
            <a:ext cx="5858458" cy="312773"/>
          </a:xfrm>
        </p:spPr>
        <p:txBody>
          <a:bodyPr>
            <a:noAutofit/>
          </a:bodyPr>
          <a:lstStyle/>
          <a:p>
            <a:r>
              <a:rPr lang="zh-CN" altLang="en-US" sz="2800" dirty="0"/>
              <a:t>经典随机游走</a:t>
            </a:r>
          </a:p>
        </p:txBody>
      </p:sp>
      <p:sp>
        <p:nvSpPr>
          <p:cNvPr id="6" name="标题 2">
            <a:extLst>
              <a:ext uri="{FF2B5EF4-FFF2-40B4-BE49-F238E27FC236}">
                <a16:creationId xmlns:a16="http://schemas.microsoft.com/office/drawing/2014/main" id="{57B33CFA-A727-9127-F90A-C728245B6345}"/>
              </a:ext>
            </a:extLst>
          </p:cNvPr>
          <p:cNvSpPr txBox="1">
            <a:spLocks/>
          </p:cNvSpPr>
          <p:nvPr/>
        </p:nvSpPr>
        <p:spPr bwMode="auto">
          <a:xfrm>
            <a:off x="617268" y="798962"/>
            <a:ext cx="4792252" cy="3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ctr" anchorCtr="0" compatLnSpc="1">
            <a:prstTxWarp prst="textNoShape">
              <a:avLst/>
            </a:prstTxWarp>
            <a:noAutofit/>
          </a:bodyPr>
          <a:lstStyle>
            <a:lvl1pPr marL="0" marR="0" algn="l" defTabSz="914400" rtl="0" eaLnBrk="1" fontAlgn="auto" latinLnBrk="0" hangingPunct="1">
              <a:lnSpc>
                <a:spcPct val="100000"/>
              </a:lnSpc>
              <a:spcBef>
                <a:spcPct val="0"/>
              </a:spcBef>
              <a:spcAft>
                <a:spcPct val="0"/>
              </a:spcAft>
              <a:buNone/>
              <a:defRPr kumimoji="0" lang="zh-CN" altLang="en-US" sz="3600" b="1" i="0" u="none" strike="noStrike" kern="1200" cap="none" spc="3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vl2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a:lstStyle>
          <a:p>
            <a:r>
              <a:rPr lang="en-US" altLang="zh-CN" sz="1800" dirty="0">
                <a:solidFill>
                  <a:srgbClr val="B89F7A"/>
                </a:solidFill>
              </a:rPr>
              <a:t>Node2Vec</a:t>
            </a:r>
            <a:endParaRPr lang="zh-CN" altLang="en-US" sz="1800" dirty="0">
              <a:solidFill>
                <a:srgbClr val="B89F7A"/>
              </a:solidFill>
            </a:endParaRPr>
          </a:p>
        </p:txBody>
      </p:sp>
      <p:pic>
        <p:nvPicPr>
          <p:cNvPr id="4" name="图片 3">
            <a:extLst>
              <a:ext uri="{FF2B5EF4-FFF2-40B4-BE49-F238E27FC236}">
                <a16:creationId xmlns:a16="http://schemas.microsoft.com/office/drawing/2014/main" id="{81DC0115-4CC3-1A28-48FC-E60E13026CDD}"/>
              </a:ext>
            </a:extLst>
          </p:cNvPr>
          <p:cNvPicPr>
            <a:picLocks noChangeAspect="1"/>
          </p:cNvPicPr>
          <p:nvPr/>
        </p:nvPicPr>
        <p:blipFill>
          <a:blip r:embed="rId3"/>
          <a:stretch>
            <a:fillRect/>
          </a:stretch>
        </p:blipFill>
        <p:spPr>
          <a:xfrm>
            <a:off x="4852355" y="4278443"/>
            <a:ext cx="2654300" cy="1651000"/>
          </a:xfrm>
          <a:prstGeom prst="rect">
            <a:avLst/>
          </a:prstGeom>
        </p:spPr>
      </p:pic>
      <p:grpSp>
        <p:nvGrpSpPr>
          <p:cNvPr id="50" name="组合 49">
            <a:extLst>
              <a:ext uri="{FF2B5EF4-FFF2-40B4-BE49-F238E27FC236}">
                <a16:creationId xmlns:a16="http://schemas.microsoft.com/office/drawing/2014/main" id="{C3744BE2-6DE7-D45B-9AE6-E3603358E911}"/>
              </a:ext>
            </a:extLst>
          </p:cNvPr>
          <p:cNvGrpSpPr/>
          <p:nvPr/>
        </p:nvGrpSpPr>
        <p:grpSpPr>
          <a:xfrm>
            <a:off x="930286" y="2727135"/>
            <a:ext cx="3524363" cy="3076197"/>
            <a:chOff x="930286" y="2727135"/>
            <a:chExt cx="3524363" cy="3076197"/>
          </a:xfrm>
        </p:grpSpPr>
        <p:grpSp>
          <p:nvGrpSpPr>
            <p:cNvPr id="7" name="组合 6">
              <a:extLst>
                <a:ext uri="{FF2B5EF4-FFF2-40B4-BE49-F238E27FC236}">
                  <a16:creationId xmlns:a16="http://schemas.microsoft.com/office/drawing/2014/main" id="{CD4A9849-2BC5-6430-3CDC-38B97F91BAA5}"/>
                </a:ext>
              </a:extLst>
            </p:cNvPr>
            <p:cNvGrpSpPr/>
            <p:nvPr/>
          </p:nvGrpSpPr>
          <p:grpSpPr>
            <a:xfrm>
              <a:off x="1121079" y="2727135"/>
              <a:ext cx="3099196" cy="2640465"/>
              <a:chOff x="7496878" y="3031724"/>
              <a:chExt cx="3099196" cy="2640465"/>
            </a:xfrm>
          </p:grpSpPr>
          <p:grpSp>
            <p:nvGrpSpPr>
              <p:cNvPr id="8" name="组合 7">
                <a:extLst>
                  <a:ext uri="{FF2B5EF4-FFF2-40B4-BE49-F238E27FC236}">
                    <a16:creationId xmlns:a16="http://schemas.microsoft.com/office/drawing/2014/main" id="{97EEFD83-2989-8BEC-32F2-D52E20CB8B49}"/>
                  </a:ext>
                </a:extLst>
              </p:cNvPr>
              <p:cNvGrpSpPr/>
              <p:nvPr/>
            </p:nvGrpSpPr>
            <p:grpSpPr>
              <a:xfrm>
                <a:off x="7496878" y="3031724"/>
                <a:ext cx="3099196" cy="2640465"/>
                <a:chOff x="6004114" y="2357663"/>
                <a:chExt cx="4472111" cy="3710794"/>
              </a:xfrm>
            </p:grpSpPr>
            <p:sp>
              <p:nvSpPr>
                <p:cNvPr id="11" name="椭圆 10">
                  <a:extLst>
                    <a:ext uri="{FF2B5EF4-FFF2-40B4-BE49-F238E27FC236}">
                      <a16:creationId xmlns:a16="http://schemas.microsoft.com/office/drawing/2014/main" id="{712E0EE4-FA1A-3AFC-FB9B-B885C56EBA55}"/>
                    </a:ext>
                  </a:extLst>
                </p:cNvPr>
                <p:cNvSpPr/>
                <p:nvPr/>
              </p:nvSpPr>
              <p:spPr>
                <a:xfrm>
                  <a:off x="7775357" y="3871031"/>
                  <a:ext cx="712503" cy="71250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AA69AF-659E-6F7B-B44A-96CF27B4D25D}"/>
                    </a:ext>
                  </a:extLst>
                </p:cNvPr>
                <p:cNvSpPr txBox="1"/>
                <p:nvPr/>
              </p:nvSpPr>
              <p:spPr>
                <a:xfrm>
                  <a:off x="7940131" y="3934894"/>
                  <a:ext cx="382954" cy="584775"/>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v</a:t>
                  </a:r>
                  <a:endParaRPr lang="zh-CN" altLang="en-US" sz="3200" i="1"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79ED16B-B47D-FF3E-8FCE-51DA8A2F7196}"/>
                    </a:ext>
                  </a:extLst>
                </p:cNvPr>
                <p:cNvSpPr/>
                <p:nvPr/>
              </p:nvSpPr>
              <p:spPr>
                <a:xfrm>
                  <a:off x="9271353" y="4718962"/>
                  <a:ext cx="712503" cy="712503"/>
                </a:xfrm>
                <a:prstGeom prst="ellipse">
                  <a:avLst/>
                </a:prstGeom>
                <a:solidFill>
                  <a:srgbClr val="FFCCFE"/>
                </a:solidFill>
                <a:ln w="28575">
                  <a:solidFill>
                    <a:srgbClr val="FFC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4FE2DDF-3807-78D7-BF3B-3DF6C233491E}"/>
                    </a:ext>
                  </a:extLst>
                </p:cNvPr>
                <p:cNvSpPr txBox="1"/>
                <p:nvPr/>
              </p:nvSpPr>
              <p:spPr>
                <a:xfrm>
                  <a:off x="9436127" y="4782824"/>
                  <a:ext cx="827407"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400" i="1" dirty="0">
                      <a:latin typeface="Times New Roman" panose="02020603050405020304" pitchFamily="18" charset="0"/>
                      <a:cs typeface="Times New Roman" panose="02020603050405020304" pitchFamily="18" charset="0"/>
                    </a:rPr>
                    <a:t>2</a:t>
                  </a:r>
                  <a:endParaRPr lang="zh-CN" altLang="en-US" sz="3200" i="1"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7AFAE025-206E-97FA-3B81-44186FD5AE94}"/>
                    </a:ext>
                  </a:extLst>
                </p:cNvPr>
                <p:cNvSpPr/>
                <p:nvPr/>
              </p:nvSpPr>
              <p:spPr>
                <a:xfrm>
                  <a:off x="6719627" y="2965822"/>
                  <a:ext cx="712503" cy="712503"/>
                </a:xfrm>
                <a:prstGeom prst="ellipse">
                  <a:avLst/>
                </a:prstGeom>
                <a:solidFill>
                  <a:srgbClr val="FEE085"/>
                </a:solidFill>
                <a:ln w="28575">
                  <a:solidFill>
                    <a:srgbClr val="FEE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A840283A-0DA2-5000-FD2E-3C78691A0254}"/>
                    </a:ext>
                  </a:extLst>
                </p:cNvPr>
                <p:cNvSpPr txBox="1"/>
                <p:nvPr/>
              </p:nvSpPr>
              <p:spPr>
                <a:xfrm>
                  <a:off x="6857698" y="2938432"/>
                  <a:ext cx="988926"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600" i="1" dirty="0">
                      <a:latin typeface="Times New Roman" panose="02020603050405020304" pitchFamily="18" charset="0"/>
                      <a:cs typeface="Times New Roman" panose="02020603050405020304" pitchFamily="18" charset="0"/>
                    </a:rPr>
                    <a:t>0</a:t>
                  </a:r>
                  <a:endParaRPr lang="zh-CN" altLang="en-US" sz="3200" i="1"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41F9BF0E-2241-AF17-B8CC-D28C0B61731F}"/>
                    </a:ext>
                  </a:extLst>
                </p:cNvPr>
                <p:cNvSpPr/>
                <p:nvPr/>
              </p:nvSpPr>
              <p:spPr>
                <a:xfrm>
                  <a:off x="9079875" y="3046508"/>
                  <a:ext cx="712503" cy="712503"/>
                </a:xfrm>
                <a:prstGeom prst="ellipse">
                  <a:avLst/>
                </a:prstGeom>
                <a:solidFill>
                  <a:srgbClr val="B797CF"/>
                </a:solidFill>
                <a:ln w="28575">
                  <a:solidFill>
                    <a:srgbClr val="B79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7FB725DC-2F96-64C4-B825-20B08CDBCA56}"/>
                    </a:ext>
                  </a:extLst>
                </p:cNvPr>
                <p:cNvSpPr txBox="1"/>
                <p:nvPr/>
              </p:nvSpPr>
              <p:spPr>
                <a:xfrm>
                  <a:off x="9244648" y="3046507"/>
                  <a:ext cx="712503"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400" i="1" dirty="0">
                      <a:latin typeface="Times New Roman" panose="02020603050405020304" pitchFamily="18" charset="0"/>
                      <a:cs typeface="Times New Roman" panose="02020603050405020304" pitchFamily="18" charset="0"/>
                    </a:rPr>
                    <a:t>1</a:t>
                  </a:r>
                  <a:endParaRPr lang="zh-CN" altLang="en-US" sz="3200" i="1"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1B13F545-4E97-0C61-8122-E9615F00B07E}"/>
                    </a:ext>
                  </a:extLst>
                </p:cNvPr>
                <p:cNvSpPr/>
                <p:nvPr/>
              </p:nvSpPr>
              <p:spPr>
                <a:xfrm>
                  <a:off x="6501447" y="4992576"/>
                  <a:ext cx="712503" cy="712503"/>
                </a:xfrm>
                <a:prstGeom prst="ellipse">
                  <a:avLst/>
                </a:prstGeom>
                <a:solidFill>
                  <a:srgbClr val="B7D5A4"/>
                </a:solidFill>
                <a:ln w="28575">
                  <a:solidFill>
                    <a:srgbClr val="B7D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43CC543-118F-A607-C5B4-33E31AC2A0A9}"/>
                    </a:ext>
                  </a:extLst>
                </p:cNvPr>
                <p:cNvSpPr txBox="1"/>
                <p:nvPr/>
              </p:nvSpPr>
              <p:spPr>
                <a:xfrm>
                  <a:off x="6692925" y="4992576"/>
                  <a:ext cx="382954" cy="584775"/>
                </a:xfrm>
                <a:prstGeom prst="rect">
                  <a:avLst/>
                </a:prstGeom>
                <a:noFill/>
              </p:spPr>
              <p:txBody>
                <a:bodyPr wrap="square" rtlCol="0">
                  <a:spAutoFit/>
                </a:bodyPr>
                <a:lstStyle/>
                <a:p>
                  <a:r>
                    <a:rPr lang="en-US" altLang="zh-CN" sz="3200" i="1">
                      <a:latin typeface="Times New Roman" panose="02020603050405020304" pitchFamily="18" charset="0"/>
                      <a:cs typeface="Times New Roman" panose="02020603050405020304" pitchFamily="18" charset="0"/>
                    </a:rPr>
                    <a:t>t</a:t>
                  </a:r>
                  <a:endParaRPr lang="zh-CN" altLang="en-US" sz="3200" i="1">
                    <a:latin typeface="Times New Roman" panose="02020603050405020304" pitchFamily="18" charset="0"/>
                    <a:cs typeface="Times New Roman" panose="02020603050405020304" pitchFamily="18" charset="0"/>
                  </a:endParaRPr>
                </a:p>
              </p:txBody>
            </p:sp>
            <p:cxnSp>
              <p:nvCxnSpPr>
                <p:cNvPr id="21" name="直接连接符 37">
                  <a:extLst>
                    <a:ext uri="{FF2B5EF4-FFF2-40B4-BE49-F238E27FC236}">
                      <a16:creationId xmlns:a16="http://schemas.microsoft.com/office/drawing/2014/main" id="{B5A0F548-E51D-77EA-939C-DF6B42E3A81E}"/>
                    </a:ext>
                  </a:extLst>
                </p:cNvPr>
                <p:cNvCxnSpPr>
                  <a:stCxn id="15" idx="5"/>
                  <a:endCxn id="11" idx="1"/>
                </p:cNvCxnSpPr>
                <p:nvPr/>
              </p:nvCxnSpPr>
              <p:spPr>
                <a:xfrm>
                  <a:off x="7327786" y="3573981"/>
                  <a:ext cx="551915" cy="401394"/>
                </a:xfrm>
                <a:prstGeom prst="line">
                  <a:avLst/>
                </a:prstGeom>
                <a:ln w="28575">
                  <a:solidFill>
                    <a:srgbClr val="FEE085"/>
                  </a:solidFill>
                </a:ln>
              </p:spPr>
              <p:style>
                <a:lnRef idx="2">
                  <a:schemeClr val="dk1"/>
                </a:lnRef>
                <a:fillRef idx="0">
                  <a:schemeClr val="dk1"/>
                </a:fillRef>
                <a:effectRef idx="1">
                  <a:schemeClr val="dk1"/>
                </a:effectRef>
                <a:fontRef idx="minor">
                  <a:schemeClr val="tx1"/>
                </a:fontRef>
              </p:style>
            </p:cxnSp>
            <p:cxnSp>
              <p:nvCxnSpPr>
                <p:cNvPr id="22" name="直接连接符 38">
                  <a:extLst>
                    <a:ext uri="{FF2B5EF4-FFF2-40B4-BE49-F238E27FC236}">
                      <a16:creationId xmlns:a16="http://schemas.microsoft.com/office/drawing/2014/main" id="{7401B94B-1036-9887-752B-2D8F54BD6E65}"/>
                    </a:ext>
                  </a:extLst>
                </p:cNvPr>
                <p:cNvCxnSpPr>
                  <a:cxnSpLocks/>
                  <a:stCxn id="11" idx="5"/>
                  <a:endCxn id="13" idx="1"/>
                </p:cNvCxnSpPr>
                <p:nvPr/>
              </p:nvCxnSpPr>
              <p:spPr>
                <a:xfrm>
                  <a:off x="8383516" y="4479190"/>
                  <a:ext cx="992181" cy="344116"/>
                </a:xfrm>
                <a:prstGeom prst="line">
                  <a:avLst/>
                </a:prstGeom>
                <a:ln w="28575">
                  <a:solidFill>
                    <a:srgbClr val="FFCCFE"/>
                  </a:solidFill>
                </a:ln>
              </p:spPr>
              <p:style>
                <a:lnRef idx="2">
                  <a:schemeClr val="dk1"/>
                </a:lnRef>
                <a:fillRef idx="0">
                  <a:schemeClr val="dk1"/>
                </a:fillRef>
                <a:effectRef idx="1">
                  <a:schemeClr val="dk1"/>
                </a:effectRef>
                <a:fontRef idx="minor">
                  <a:schemeClr val="tx1"/>
                </a:fontRef>
              </p:style>
            </p:cxnSp>
            <p:cxnSp>
              <p:nvCxnSpPr>
                <p:cNvPr id="23" name="直接连接符 39">
                  <a:extLst>
                    <a:ext uri="{FF2B5EF4-FFF2-40B4-BE49-F238E27FC236}">
                      <a16:creationId xmlns:a16="http://schemas.microsoft.com/office/drawing/2014/main" id="{8BAA7967-E82B-C618-21FF-0440537DC80E}"/>
                    </a:ext>
                  </a:extLst>
                </p:cNvPr>
                <p:cNvCxnSpPr>
                  <a:cxnSpLocks/>
                  <a:stCxn id="11" idx="7"/>
                  <a:endCxn id="17" idx="3"/>
                </p:cNvCxnSpPr>
                <p:nvPr/>
              </p:nvCxnSpPr>
              <p:spPr>
                <a:xfrm flipV="1">
                  <a:off x="8383516" y="3654667"/>
                  <a:ext cx="800703" cy="320708"/>
                </a:xfrm>
                <a:prstGeom prst="line">
                  <a:avLst/>
                </a:prstGeom>
                <a:ln w="28575">
                  <a:solidFill>
                    <a:srgbClr val="B797CF"/>
                  </a:solidFill>
                </a:ln>
              </p:spPr>
              <p:style>
                <a:lnRef idx="2">
                  <a:schemeClr val="dk1"/>
                </a:lnRef>
                <a:fillRef idx="0">
                  <a:schemeClr val="dk1"/>
                </a:fillRef>
                <a:effectRef idx="1">
                  <a:schemeClr val="dk1"/>
                </a:effectRef>
                <a:fontRef idx="minor">
                  <a:schemeClr val="tx1"/>
                </a:fontRef>
              </p:style>
            </p:cxnSp>
            <p:cxnSp>
              <p:nvCxnSpPr>
                <p:cNvPr id="24" name="直接连接符 40">
                  <a:extLst>
                    <a:ext uri="{FF2B5EF4-FFF2-40B4-BE49-F238E27FC236}">
                      <a16:creationId xmlns:a16="http://schemas.microsoft.com/office/drawing/2014/main" id="{866B0A5C-DACC-30A5-B951-86709FBF13E7}"/>
                    </a:ext>
                  </a:extLst>
                </p:cNvPr>
                <p:cNvCxnSpPr>
                  <a:cxnSpLocks/>
                  <a:stCxn id="19" idx="7"/>
                </p:cNvCxnSpPr>
                <p:nvPr/>
              </p:nvCxnSpPr>
              <p:spPr>
                <a:xfrm flipV="1">
                  <a:off x="7109606" y="4455114"/>
                  <a:ext cx="770095" cy="641806"/>
                </a:xfrm>
                <a:prstGeom prst="line">
                  <a:avLst/>
                </a:prstGeom>
                <a:ln w="28575">
                  <a:solidFill>
                    <a:srgbClr val="B7D5A4"/>
                  </a:solidFill>
                </a:ln>
              </p:spPr>
              <p:style>
                <a:lnRef idx="2">
                  <a:schemeClr val="dk1"/>
                </a:lnRef>
                <a:fillRef idx="0">
                  <a:schemeClr val="dk1"/>
                </a:fillRef>
                <a:effectRef idx="1">
                  <a:schemeClr val="dk1"/>
                </a:effectRef>
                <a:fontRef idx="minor">
                  <a:schemeClr val="tx1"/>
                </a:fontRef>
              </p:style>
            </p:cxnSp>
            <p:cxnSp>
              <p:nvCxnSpPr>
                <p:cNvPr id="25" name="直接连接符 41">
                  <a:extLst>
                    <a:ext uri="{FF2B5EF4-FFF2-40B4-BE49-F238E27FC236}">
                      <a16:creationId xmlns:a16="http://schemas.microsoft.com/office/drawing/2014/main" id="{2CBF4DCE-7D42-7F68-8E8B-8FE0F9C3B163}"/>
                    </a:ext>
                  </a:extLst>
                </p:cNvPr>
                <p:cNvCxnSpPr>
                  <a:cxnSpLocks/>
                  <a:stCxn id="20" idx="0"/>
                  <a:endCxn id="15" idx="4"/>
                </p:cNvCxnSpPr>
                <p:nvPr/>
              </p:nvCxnSpPr>
              <p:spPr>
                <a:xfrm flipV="1">
                  <a:off x="6884402" y="3678325"/>
                  <a:ext cx="191477" cy="1314251"/>
                </a:xfrm>
                <a:prstGeom prst="line">
                  <a:avLst/>
                </a:prstGeom>
                <a:ln w="28575"/>
              </p:spPr>
              <p:style>
                <a:lnRef idx="2">
                  <a:schemeClr val="dk1"/>
                </a:lnRef>
                <a:fillRef idx="0">
                  <a:schemeClr val="dk1"/>
                </a:fillRef>
                <a:effectRef idx="1">
                  <a:schemeClr val="dk1"/>
                </a:effectRef>
                <a:fontRef idx="minor">
                  <a:schemeClr val="tx1"/>
                </a:fontRef>
              </p:style>
            </p:cxnSp>
            <p:cxnSp>
              <p:nvCxnSpPr>
                <p:cNvPr id="26" name="直接连接符 42">
                  <a:extLst>
                    <a:ext uri="{FF2B5EF4-FFF2-40B4-BE49-F238E27FC236}">
                      <a16:creationId xmlns:a16="http://schemas.microsoft.com/office/drawing/2014/main" id="{C29430DC-B39C-EE4F-892A-32745D24F29E}"/>
                    </a:ext>
                  </a:extLst>
                </p:cNvPr>
                <p:cNvCxnSpPr>
                  <a:cxnSpLocks/>
                  <a:endCxn id="15" idx="2"/>
                </p:cNvCxnSpPr>
                <p:nvPr/>
              </p:nvCxnSpPr>
              <p:spPr>
                <a:xfrm flipV="1">
                  <a:off x="6004114" y="3322074"/>
                  <a:ext cx="715513" cy="80685"/>
                </a:xfrm>
                <a:prstGeom prst="line">
                  <a:avLst/>
                </a:prstGeom>
                <a:ln w="28575"/>
              </p:spPr>
              <p:style>
                <a:lnRef idx="2">
                  <a:schemeClr val="dk1"/>
                </a:lnRef>
                <a:fillRef idx="0">
                  <a:schemeClr val="dk1"/>
                </a:fillRef>
                <a:effectRef idx="1">
                  <a:schemeClr val="dk1"/>
                </a:effectRef>
                <a:fontRef idx="minor">
                  <a:schemeClr val="tx1"/>
                </a:fontRef>
              </p:style>
            </p:cxnSp>
            <p:cxnSp>
              <p:nvCxnSpPr>
                <p:cNvPr id="27" name="直接连接符 43">
                  <a:extLst>
                    <a:ext uri="{FF2B5EF4-FFF2-40B4-BE49-F238E27FC236}">
                      <a16:creationId xmlns:a16="http://schemas.microsoft.com/office/drawing/2014/main" id="{E3F32203-C491-84EA-B090-5898016D6D3A}"/>
                    </a:ext>
                  </a:extLst>
                </p:cNvPr>
                <p:cNvCxnSpPr>
                  <a:cxnSpLocks/>
                  <a:endCxn id="15" idx="1"/>
                </p:cNvCxnSpPr>
                <p:nvPr/>
              </p:nvCxnSpPr>
              <p:spPr>
                <a:xfrm>
                  <a:off x="6251440" y="2660199"/>
                  <a:ext cx="572531" cy="409967"/>
                </a:xfrm>
                <a:prstGeom prst="line">
                  <a:avLst/>
                </a:prstGeom>
                <a:ln w="28575"/>
              </p:spPr>
              <p:style>
                <a:lnRef idx="2">
                  <a:schemeClr val="dk1"/>
                </a:lnRef>
                <a:fillRef idx="0">
                  <a:schemeClr val="dk1"/>
                </a:fillRef>
                <a:effectRef idx="1">
                  <a:schemeClr val="dk1"/>
                </a:effectRef>
                <a:fontRef idx="minor">
                  <a:schemeClr val="tx1"/>
                </a:fontRef>
              </p:style>
            </p:cxnSp>
            <p:cxnSp>
              <p:nvCxnSpPr>
                <p:cNvPr id="28" name="直接连接符 44">
                  <a:extLst>
                    <a:ext uri="{FF2B5EF4-FFF2-40B4-BE49-F238E27FC236}">
                      <a16:creationId xmlns:a16="http://schemas.microsoft.com/office/drawing/2014/main" id="{CC71EB19-4A13-B34C-C777-5556B61DDDA6}"/>
                    </a:ext>
                  </a:extLst>
                </p:cNvPr>
                <p:cNvCxnSpPr>
                  <a:cxnSpLocks/>
                  <a:endCxn id="16" idx="0"/>
                </p:cNvCxnSpPr>
                <p:nvPr/>
              </p:nvCxnSpPr>
              <p:spPr>
                <a:xfrm>
                  <a:off x="7213949" y="2357663"/>
                  <a:ext cx="138213" cy="580769"/>
                </a:xfrm>
                <a:prstGeom prst="line">
                  <a:avLst/>
                </a:prstGeom>
                <a:ln w="28575"/>
              </p:spPr>
              <p:style>
                <a:lnRef idx="2">
                  <a:schemeClr val="dk1"/>
                </a:lnRef>
                <a:fillRef idx="0">
                  <a:schemeClr val="dk1"/>
                </a:fillRef>
                <a:effectRef idx="1">
                  <a:schemeClr val="dk1"/>
                </a:effectRef>
                <a:fontRef idx="minor">
                  <a:schemeClr val="tx1"/>
                </a:fontRef>
              </p:style>
            </p:cxnSp>
            <p:cxnSp>
              <p:nvCxnSpPr>
                <p:cNvPr id="29" name="直接连接符 45">
                  <a:extLst>
                    <a:ext uri="{FF2B5EF4-FFF2-40B4-BE49-F238E27FC236}">
                      <a16:creationId xmlns:a16="http://schemas.microsoft.com/office/drawing/2014/main" id="{310375C3-8223-2E53-68A5-2674047D015C}"/>
                    </a:ext>
                  </a:extLst>
                </p:cNvPr>
                <p:cNvCxnSpPr>
                  <a:cxnSpLocks/>
                  <a:endCxn id="19" idx="3"/>
                </p:cNvCxnSpPr>
                <p:nvPr/>
              </p:nvCxnSpPr>
              <p:spPr>
                <a:xfrm flipV="1">
                  <a:off x="6162783" y="5600735"/>
                  <a:ext cx="443008"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30" name="直接连接符 46">
                  <a:extLst>
                    <a:ext uri="{FF2B5EF4-FFF2-40B4-BE49-F238E27FC236}">
                      <a16:creationId xmlns:a16="http://schemas.microsoft.com/office/drawing/2014/main" id="{B85739C0-5EAA-961F-B8D4-B1DCE5D34644}"/>
                    </a:ext>
                  </a:extLst>
                </p:cNvPr>
                <p:cNvCxnSpPr>
                  <a:cxnSpLocks/>
                  <a:stCxn id="19" idx="5"/>
                </p:cNvCxnSpPr>
                <p:nvPr/>
              </p:nvCxnSpPr>
              <p:spPr>
                <a:xfrm>
                  <a:off x="7109606" y="5600735"/>
                  <a:ext cx="494137"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31" name="直接连接符 47">
                  <a:extLst>
                    <a:ext uri="{FF2B5EF4-FFF2-40B4-BE49-F238E27FC236}">
                      <a16:creationId xmlns:a16="http://schemas.microsoft.com/office/drawing/2014/main" id="{77F2E42A-363D-EDF7-20E8-9C84AD581502}"/>
                    </a:ext>
                  </a:extLst>
                </p:cNvPr>
                <p:cNvCxnSpPr>
                  <a:cxnSpLocks/>
                </p:cNvCxnSpPr>
                <p:nvPr/>
              </p:nvCxnSpPr>
              <p:spPr>
                <a:xfrm>
                  <a:off x="9979714" y="5229537"/>
                  <a:ext cx="496511" cy="201926"/>
                </a:xfrm>
                <a:prstGeom prst="line">
                  <a:avLst/>
                </a:prstGeom>
                <a:ln w="28575"/>
              </p:spPr>
              <p:style>
                <a:lnRef idx="2">
                  <a:schemeClr val="dk1"/>
                </a:lnRef>
                <a:fillRef idx="0">
                  <a:schemeClr val="dk1"/>
                </a:fillRef>
                <a:effectRef idx="1">
                  <a:schemeClr val="dk1"/>
                </a:effectRef>
                <a:fontRef idx="minor">
                  <a:schemeClr val="tx1"/>
                </a:fontRef>
              </p:style>
            </p:cxnSp>
            <p:cxnSp>
              <p:nvCxnSpPr>
                <p:cNvPr id="32" name="直接连接符 48">
                  <a:extLst>
                    <a:ext uri="{FF2B5EF4-FFF2-40B4-BE49-F238E27FC236}">
                      <a16:creationId xmlns:a16="http://schemas.microsoft.com/office/drawing/2014/main" id="{2AFB363A-6106-073C-8AC9-E747B6EECB1E}"/>
                    </a:ext>
                  </a:extLst>
                </p:cNvPr>
                <p:cNvCxnSpPr>
                  <a:cxnSpLocks/>
                </p:cNvCxnSpPr>
                <p:nvPr/>
              </p:nvCxnSpPr>
              <p:spPr>
                <a:xfrm flipV="1">
                  <a:off x="9879512" y="4458506"/>
                  <a:ext cx="479482" cy="383801"/>
                </a:xfrm>
                <a:prstGeom prst="line">
                  <a:avLst/>
                </a:prstGeom>
                <a:ln w="28575"/>
              </p:spPr>
              <p:style>
                <a:lnRef idx="2">
                  <a:schemeClr val="dk1"/>
                </a:lnRef>
                <a:fillRef idx="0">
                  <a:schemeClr val="dk1"/>
                </a:fillRef>
                <a:effectRef idx="1">
                  <a:schemeClr val="dk1"/>
                </a:effectRef>
                <a:fontRef idx="minor">
                  <a:schemeClr val="tx1"/>
                </a:fontRef>
              </p:style>
            </p:cxnSp>
            <p:cxnSp>
              <p:nvCxnSpPr>
                <p:cNvPr id="33" name="直接连接符 49">
                  <a:extLst>
                    <a:ext uri="{FF2B5EF4-FFF2-40B4-BE49-F238E27FC236}">
                      <a16:creationId xmlns:a16="http://schemas.microsoft.com/office/drawing/2014/main" id="{23772EC6-5555-4350-5244-B0A406797E6C}"/>
                    </a:ext>
                  </a:extLst>
                </p:cNvPr>
                <p:cNvCxnSpPr>
                  <a:cxnSpLocks/>
                </p:cNvCxnSpPr>
                <p:nvPr/>
              </p:nvCxnSpPr>
              <p:spPr>
                <a:xfrm>
                  <a:off x="9790426" y="3336979"/>
                  <a:ext cx="602317" cy="65780"/>
                </a:xfrm>
                <a:prstGeom prst="line">
                  <a:avLst/>
                </a:prstGeom>
                <a:ln w="28575"/>
              </p:spPr>
              <p:style>
                <a:lnRef idx="2">
                  <a:schemeClr val="dk1"/>
                </a:lnRef>
                <a:fillRef idx="0">
                  <a:schemeClr val="dk1"/>
                </a:fillRef>
                <a:effectRef idx="1">
                  <a:schemeClr val="dk1"/>
                </a:effectRef>
                <a:fontRef idx="minor">
                  <a:schemeClr val="tx1"/>
                </a:fontRef>
              </p:style>
            </p:cxnSp>
            <p:cxnSp>
              <p:nvCxnSpPr>
                <p:cNvPr id="34" name="直接连接符 50">
                  <a:extLst>
                    <a:ext uri="{FF2B5EF4-FFF2-40B4-BE49-F238E27FC236}">
                      <a16:creationId xmlns:a16="http://schemas.microsoft.com/office/drawing/2014/main" id="{A9E3D9BB-85C9-9F79-2678-B9515EE135EA}"/>
                    </a:ext>
                  </a:extLst>
                </p:cNvPr>
                <p:cNvCxnSpPr>
                  <a:cxnSpLocks/>
                  <a:stCxn id="18" idx="0"/>
                </p:cNvCxnSpPr>
                <p:nvPr/>
              </p:nvCxnSpPr>
              <p:spPr>
                <a:xfrm flipV="1">
                  <a:off x="9600900" y="2543720"/>
                  <a:ext cx="1" cy="502787"/>
                </a:xfrm>
                <a:prstGeom prst="line">
                  <a:avLst/>
                </a:prstGeom>
                <a:ln w="28575"/>
              </p:spPr>
              <p:style>
                <a:lnRef idx="2">
                  <a:schemeClr val="dk1"/>
                </a:lnRef>
                <a:fillRef idx="0">
                  <a:schemeClr val="dk1"/>
                </a:fillRef>
                <a:effectRef idx="1">
                  <a:schemeClr val="dk1"/>
                </a:effectRef>
                <a:fontRef idx="minor">
                  <a:schemeClr val="tx1"/>
                </a:fontRef>
              </p:style>
            </p:cxnSp>
          </p:grpSp>
          <p:pic>
            <p:nvPicPr>
              <p:cNvPr id="9" name="图片 8">
                <a:extLst>
                  <a:ext uri="{FF2B5EF4-FFF2-40B4-BE49-F238E27FC236}">
                    <a16:creationId xmlns:a16="http://schemas.microsoft.com/office/drawing/2014/main" id="{F368C81A-19E2-0660-2EC4-F2D07A1FA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8707" y="3908646"/>
                <a:ext cx="369332" cy="369332"/>
              </a:xfrm>
              <a:prstGeom prst="rect">
                <a:avLst/>
              </a:prstGeom>
            </p:spPr>
          </p:pic>
        </p:grpSp>
        <p:sp>
          <p:nvSpPr>
            <p:cNvPr id="40" name="文本框 39">
              <a:extLst>
                <a:ext uri="{FF2B5EF4-FFF2-40B4-BE49-F238E27FC236}">
                  <a16:creationId xmlns:a16="http://schemas.microsoft.com/office/drawing/2014/main" id="{4DF13CE5-C780-87B0-5B7E-2652EEEDD02C}"/>
                </a:ext>
              </a:extLst>
            </p:cNvPr>
            <p:cNvSpPr txBox="1"/>
            <p:nvPr/>
          </p:nvSpPr>
          <p:spPr>
            <a:xfrm>
              <a:off x="2084558" y="5426838"/>
              <a:ext cx="1529112" cy="369332"/>
            </a:xfrm>
            <a:prstGeom prst="rect">
              <a:avLst/>
            </a:prstGeom>
            <a:noFill/>
          </p:spPr>
          <p:txBody>
            <a:bodyPr wrap="square" rtlCol="0">
              <a:spAutoFit/>
            </a:bodyPr>
            <a:lstStyle/>
            <a:p>
              <a:r>
                <a:rPr lang="en-US" altLang="zh-CN" spc="150" dirty="0">
                  <a:solidFill>
                    <a:sysClr val="windowText" lastClr="000000">
                      <a:lumMod val="75000"/>
                      <a:lumOff val="25000"/>
                    </a:sysClr>
                  </a:solidFill>
                  <a:latin typeface="微软雅黑" panose="020B0503020204020204" pitchFamily="34" charset="-122"/>
                </a:rPr>
                <a:t>Node2Vec</a:t>
              </a:r>
              <a:endParaRPr lang="zh-CN" altLang="en-US" spc="150" dirty="0">
                <a:solidFill>
                  <a:sysClr val="windowText" lastClr="000000">
                    <a:lumMod val="75000"/>
                    <a:lumOff val="25000"/>
                  </a:sysClr>
                </a:solidFill>
                <a:latin typeface="微软雅黑" panose="020B0503020204020204" pitchFamily="34" charset="-122"/>
              </a:endParaRPr>
            </a:p>
          </p:txBody>
        </p:sp>
        <p:sp>
          <p:nvSpPr>
            <p:cNvPr id="3" name="圆角矩形 2">
              <a:extLst>
                <a:ext uri="{FF2B5EF4-FFF2-40B4-BE49-F238E27FC236}">
                  <a16:creationId xmlns:a16="http://schemas.microsoft.com/office/drawing/2014/main" id="{1F672C8B-BE78-F204-42CE-F4CAADDA32BA}"/>
                </a:ext>
              </a:extLst>
            </p:cNvPr>
            <p:cNvSpPr/>
            <p:nvPr/>
          </p:nvSpPr>
          <p:spPr>
            <a:xfrm>
              <a:off x="930286" y="2727746"/>
              <a:ext cx="3524363" cy="307558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D6AD731-71A4-B99D-6115-8B6B44299815}"/>
                    </a:ext>
                  </a:extLst>
                </p:cNvPr>
                <p:cNvSpPr txBox="1"/>
                <p:nvPr/>
              </p:nvSpPr>
              <p:spPr>
                <a:xfrm>
                  <a:off x="2160779" y="2746357"/>
                  <a:ext cx="1218475"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=0.5,</m:t>
                      </m:r>
                      <m:r>
                        <a:rPr kumimoji="1" lang="en-US" altLang="zh-CN" b="0" i="1" smtClean="0">
                          <a:latin typeface="Cambria Math" panose="02040503050406030204" pitchFamily="18" charset="0"/>
                        </a:rPr>
                        <m:t>𝑞</m:t>
                      </m:r>
                    </m:oMath>
                  </a14:m>
                  <a:r>
                    <a:rPr kumimoji="1" lang="en-US" altLang="zh-CN" dirty="0"/>
                    <a:t>=2</a:t>
                  </a:r>
                  <a:endParaRPr kumimoji="1" lang="zh-CN" altLang="en-US" dirty="0"/>
                </a:p>
              </p:txBody>
            </p:sp>
          </mc:Choice>
          <mc:Fallback xmlns="">
            <p:sp>
              <p:nvSpPr>
                <p:cNvPr id="42" name="文本框 41">
                  <a:extLst>
                    <a:ext uri="{FF2B5EF4-FFF2-40B4-BE49-F238E27FC236}">
                      <a16:creationId xmlns:a16="http://schemas.microsoft.com/office/drawing/2014/main" id="{7D6AD731-71A4-B99D-6115-8B6B44299815}"/>
                    </a:ext>
                  </a:extLst>
                </p:cNvPr>
                <p:cNvSpPr txBox="1">
                  <a:spLocks noRot="1" noChangeAspect="1" noMove="1" noResize="1" noEditPoints="1" noAdjustHandles="1" noChangeArrowheads="1" noChangeShapeType="1" noTextEdit="1"/>
                </p:cNvSpPr>
                <p:nvPr/>
              </p:nvSpPr>
              <p:spPr>
                <a:xfrm>
                  <a:off x="2160779" y="2746357"/>
                  <a:ext cx="1218475" cy="276999"/>
                </a:xfrm>
                <a:prstGeom prst="rect">
                  <a:avLst/>
                </a:prstGeom>
                <a:blipFill>
                  <a:blip r:embed="rId5"/>
                  <a:stretch>
                    <a:fillRect l="-6186" t="-26087" r="-11340" b="-47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21E9C81-1297-DDBD-9AD7-419F1B7BB3E3}"/>
                    </a:ext>
                  </a:extLst>
                </p:cNvPr>
                <p:cNvSpPr txBox="1"/>
                <p:nvPr/>
              </p:nvSpPr>
              <p:spPr>
                <a:xfrm>
                  <a:off x="3221460" y="3619454"/>
                  <a:ext cx="1092350"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rPr>
                          <m:t>𝑝</m:t>
                        </m:r>
                        <m:d>
                          <m:dPr>
                            <m:ctrlPr>
                              <a:rPr kumimoji="1" lang="en-US" altLang="zh-CN" sz="1200" b="0" i="1" smtClean="0">
                                <a:latin typeface="Cambria Math" panose="02040503050406030204" pitchFamily="18" charset="0"/>
                              </a:rPr>
                            </m:ctrlPr>
                          </m:dPr>
                          <m:e>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𝑒</m:t>
                                </m:r>
                              </m:e>
                              <m:sub>
                                <m:r>
                                  <a:rPr kumimoji="1" lang="en-US" altLang="zh-CN" sz="1200" b="0" i="1" smtClean="0">
                                    <a:latin typeface="Cambria Math" panose="02040503050406030204" pitchFamily="18" charset="0"/>
                                  </a:rPr>
                                  <m:t>1</m:t>
                                </m:r>
                              </m:sub>
                            </m:sSub>
                          </m:e>
                        </m:d>
                        <m:r>
                          <a:rPr kumimoji="1" lang="en-US" altLang="zh-CN" sz="1200" b="0" i="1" smtClean="0">
                            <a:latin typeface="Cambria Math" panose="02040503050406030204" pitchFamily="18" charset="0"/>
                          </a:rPr>
                          <m:t>=</m:t>
                        </m:r>
                        <m:f>
                          <m:fPr>
                            <m:ctrlPr>
                              <a:rPr kumimoji="1" lang="en-US" altLang="zh-CN" sz="1200" b="0" i="1" smtClean="0">
                                <a:latin typeface="Cambria Math" panose="02040503050406030204" pitchFamily="18" charset="0"/>
                              </a:rPr>
                            </m:ctrlPr>
                          </m:fPr>
                          <m:num>
                            <m:r>
                              <a:rPr kumimoji="1" lang="en-US" altLang="zh-CN" sz="1200" b="0" i="1" smtClean="0">
                                <a:latin typeface="Cambria Math" panose="02040503050406030204" pitchFamily="18" charset="0"/>
                              </a:rPr>
                              <m:t>1</m:t>
                            </m:r>
                          </m:num>
                          <m:den>
                            <m:r>
                              <a:rPr kumimoji="1" lang="en-US" altLang="zh-CN" sz="1200" b="0" i="1" smtClean="0">
                                <a:latin typeface="Cambria Math" panose="02040503050406030204" pitchFamily="18" charset="0"/>
                              </a:rPr>
                              <m:t>𝑞</m:t>
                            </m:r>
                          </m:den>
                        </m:f>
                        <m:r>
                          <a:rPr kumimoji="1" lang="en-US" altLang="zh-CN" sz="1200" b="0" i="1" smtClean="0">
                            <a:latin typeface="Cambria Math" panose="02040503050406030204" pitchFamily="18" charset="0"/>
                          </a:rPr>
                          <m:t>=0.5</m:t>
                        </m:r>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921E9C81-1297-DDBD-9AD7-419F1B7BB3E3}"/>
                    </a:ext>
                  </a:extLst>
                </p:cNvPr>
                <p:cNvSpPr txBox="1">
                  <a:spLocks noRot="1" noChangeAspect="1" noMove="1" noResize="1" noEditPoints="1" noAdjustHandles="1" noChangeArrowheads="1" noChangeShapeType="1" noTextEdit="1"/>
                </p:cNvSpPr>
                <p:nvPr/>
              </p:nvSpPr>
              <p:spPr>
                <a:xfrm>
                  <a:off x="3221460" y="3619454"/>
                  <a:ext cx="1092350" cy="377989"/>
                </a:xfrm>
                <a:prstGeom prst="rect">
                  <a:avLst/>
                </a:prstGeom>
                <a:blipFill>
                  <a:blip r:embed="rId6"/>
                  <a:stretch>
                    <a:fillRect l="-2299" t="-3333" r="-2299"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362DDBE-EF5E-7ABE-8789-FB2E15712254}"/>
                    </a:ext>
                  </a:extLst>
                </p:cNvPr>
                <p:cNvSpPr txBox="1"/>
                <p:nvPr/>
              </p:nvSpPr>
              <p:spPr>
                <a:xfrm>
                  <a:off x="2783119" y="4110718"/>
                  <a:ext cx="1095941"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rPr>
                          <m:t>𝑝</m:t>
                        </m:r>
                        <m:d>
                          <m:dPr>
                            <m:ctrlPr>
                              <a:rPr kumimoji="1" lang="en-US" altLang="zh-CN" sz="1200" b="0" i="1" smtClean="0">
                                <a:latin typeface="Cambria Math" panose="02040503050406030204" pitchFamily="18" charset="0"/>
                              </a:rPr>
                            </m:ctrlPr>
                          </m:dPr>
                          <m:e>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𝑒</m:t>
                                </m:r>
                              </m:e>
                              <m:sub>
                                <m:r>
                                  <a:rPr kumimoji="1" lang="en-US" altLang="zh-CN" sz="1200" b="0" i="1" smtClean="0">
                                    <a:latin typeface="Cambria Math" panose="02040503050406030204" pitchFamily="18" charset="0"/>
                                  </a:rPr>
                                  <m:t>2</m:t>
                                </m:r>
                              </m:sub>
                            </m:sSub>
                          </m:e>
                        </m:d>
                        <m:r>
                          <a:rPr kumimoji="1" lang="en-US" altLang="zh-CN" sz="1200" b="0" i="1" smtClean="0">
                            <a:latin typeface="Cambria Math" panose="02040503050406030204" pitchFamily="18" charset="0"/>
                          </a:rPr>
                          <m:t>=</m:t>
                        </m:r>
                        <m:f>
                          <m:fPr>
                            <m:ctrlPr>
                              <a:rPr kumimoji="1" lang="en-US" altLang="zh-CN" sz="1200" b="0" i="1" smtClean="0">
                                <a:latin typeface="Cambria Math" panose="02040503050406030204" pitchFamily="18" charset="0"/>
                              </a:rPr>
                            </m:ctrlPr>
                          </m:fPr>
                          <m:num>
                            <m:r>
                              <a:rPr kumimoji="1" lang="en-US" altLang="zh-CN" sz="1200" b="0" i="1" smtClean="0">
                                <a:latin typeface="Cambria Math" panose="02040503050406030204" pitchFamily="18" charset="0"/>
                              </a:rPr>
                              <m:t>1</m:t>
                            </m:r>
                          </m:num>
                          <m:den>
                            <m:r>
                              <a:rPr kumimoji="1" lang="en-US" altLang="zh-CN" sz="1200" b="0" i="1" smtClean="0">
                                <a:latin typeface="Cambria Math" panose="02040503050406030204" pitchFamily="18" charset="0"/>
                              </a:rPr>
                              <m:t>𝑞</m:t>
                            </m:r>
                          </m:den>
                        </m:f>
                        <m:r>
                          <a:rPr kumimoji="1" lang="en-US" altLang="zh-CN" sz="1200" b="0" i="1" smtClean="0">
                            <a:latin typeface="Cambria Math" panose="02040503050406030204" pitchFamily="18" charset="0"/>
                          </a:rPr>
                          <m:t>=0.5</m:t>
                        </m:r>
                      </m:oMath>
                    </m:oMathPara>
                  </a14:m>
                  <a:endParaRPr kumimoji="1" lang="zh-CN" altLang="en-US" sz="1200" dirty="0"/>
                </a:p>
              </p:txBody>
            </p:sp>
          </mc:Choice>
          <mc:Fallback xmlns="">
            <p:sp>
              <p:nvSpPr>
                <p:cNvPr id="44" name="文本框 43">
                  <a:extLst>
                    <a:ext uri="{FF2B5EF4-FFF2-40B4-BE49-F238E27FC236}">
                      <a16:creationId xmlns:a16="http://schemas.microsoft.com/office/drawing/2014/main" id="{8362DDBE-EF5E-7ABE-8789-FB2E15712254}"/>
                    </a:ext>
                  </a:extLst>
                </p:cNvPr>
                <p:cNvSpPr txBox="1">
                  <a:spLocks noRot="1" noChangeAspect="1" noMove="1" noResize="1" noEditPoints="1" noAdjustHandles="1" noChangeArrowheads="1" noChangeShapeType="1" noTextEdit="1"/>
                </p:cNvSpPr>
                <p:nvPr/>
              </p:nvSpPr>
              <p:spPr>
                <a:xfrm>
                  <a:off x="2783119" y="4110718"/>
                  <a:ext cx="1095941" cy="377989"/>
                </a:xfrm>
                <a:prstGeom prst="rect">
                  <a:avLst/>
                </a:prstGeom>
                <a:blipFill>
                  <a:blip r:embed="rId7"/>
                  <a:stretch>
                    <a:fillRect l="-3448" r="-2299"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FCD1054-CE59-8A93-712B-956A837FD431}"/>
                    </a:ext>
                  </a:extLst>
                </p:cNvPr>
                <p:cNvSpPr txBox="1"/>
                <p:nvPr/>
              </p:nvSpPr>
              <p:spPr>
                <a:xfrm>
                  <a:off x="1926422" y="4472860"/>
                  <a:ext cx="979306"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rPr>
                          <m:t>𝑝</m:t>
                        </m:r>
                        <m:d>
                          <m:dPr>
                            <m:ctrlPr>
                              <a:rPr kumimoji="1" lang="en-US" altLang="zh-CN" sz="1200" b="0" i="1" smtClean="0">
                                <a:latin typeface="Cambria Math" panose="02040503050406030204" pitchFamily="18" charset="0"/>
                              </a:rPr>
                            </m:ctrlPr>
                          </m:dPr>
                          <m:e>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𝑒</m:t>
                                </m:r>
                              </m:e>
                              <m:sub>
                                <m:r>
                                  <a:rPr kumimoji="1" lang="en-US" altLang="zh-CN" sz="1200" b="0" i="1" smtClean="0">
                                    <a:latin typeface="Cambria Math" panose="02040503050406030204" pitchFamily="18" charset="0"/>
                                  </a:rPr>
                                  <m:t>3</m:t>
                                </m:r>
                              </m:sub>
                            </m:sSub>
                          </m:e>
                        </m:d>
                        <m:r>
                          <a:rPr kumimoji="1" lang="en-US" altLang="zh-CN" sz="1200" b="0" i="1" smtClean="0">
                            <a:latin typeface="Cambria Math" panose="02040503050406030204" pitchFamily="18" charset="0"/>
                          </a:rPr>
                          <m:t>=</m:t>
                        </m:r>
                        <m:f>
                          <m:fPr>
                            <m:ctrlPr>
                              <a:rPr kumimoji="1" lang="en-US" altLang="zh-CN" sz="1200" b="0" i="1" smtClean="0">
                                <a:latin typeface="Cambria Math" panose="02040503050406030204" pitchFamily="18" charset="0"/>
                              </a:rPr>
                            </m:ctrlPr>
                          </m:fPr>
                          <m:num>
                            <m:r>
                              <a:rPr kumimoji="1" lang="en-US" altLang="zh-CN" sz="1200" b="0" i="1" smtClean="0">
                                <a:latin typeface="Cambria Math" panose="02040503050406030204" pitchFamily="18" charset="0"/>
                              </a:rPr>
                              <m:t>1</m:t>
                            </m:r>
                          </m:num>
                          <m:den>
                            <m:r>
                              <a:rPr kumimoji="1" lang="en-US" altLang="zh-CN" sz="1200" b="0" i="1" smtClean="0">
                                <a:latin typeface="Cambria Math" panose="02040503050406030204" pitchFamily="18" charset="0"/>
                              </a:rPr>
                              <m:t>𝑝</m:t>
                            </m:r>
                          </m:den>
                        </m:f>
                        <m:r>
                          <a:rPr kumimoji="1" lang="en-US" altLang="zh-CN" sz="1200" b="0" i="1" smtClean="0">
                            <a:latin typeface="Cambria Math" panose="02040503050406030204" pitchFamily="18" charset="0"/>
                          </a:rPr>
                          <m:t>=2</m:t>
                        </m:r>
                      </m:oMath>
                    </m:oMathPara>
                  </a14:m>
                  <a:endParaRPr kumimoji="1" lang="zh-CN" altLang="en-US" sz="1200" dirty="0"/>
                </a:p>
              </p:txBody>
            </p:sp>
          </mc:Choice>
          <mc:Fallback xmlns="">
            <p:sp>
              <p:nvSpPr>
                <p:cNvPr id="45" name="文本框 44">
                  <a:extLst>
                    <a:ext uri="{FF2B5EF4-FFF2-40B4-BE49-F238E27FC236}">
                      <a16:creationId xmlns:a16="http://schemas.microsoft.com/office/drawing/2014/main" id="{DFCD1054-CE59-8A93-712B-956A837FD431}"/>
                    </a:ext>
                  </a:extLst>
                </p:cNvPr>
                <p:cNvSpPr txBox="1">
                  <a:spLocks noRot="1" noChangeAspect="1" noMove="1" noResize="1" noEditPoints="1" noAdjustHandles="1" noChangeArrowheads="1" noChangeShapeType="1" noTextEdit="1"/>
                </p:cNvSpPr>
                <p:nvPr/>
              </p:nvSpPr>
              <p:spPr>
                <a:xfrm>
                  <a:off x="1926422" y="4472860"/>
                  <a:ext cx="979306" cy="377989"/>
                </a:xfrm>
                <a:prstGeom prst="rect">
                  <a:avLst/>
                </a:prstGeom>
                <a:blipFill>
                  <a:blip r:embed="rId8"/>
                  <a:stretch>
                    <a:fillRect l="-3846" t="-3226" r="-2564"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0CDECFC-F403-E7A7-184F-F2CF189C9A3C}"/>
                    </a:ext>
                  </a:extLst>
                </p:cNvPr>
                <p:cNvSpPr txBox="1"/>
                <p:nvPr/>
              </p:nvSpPr>
              <p:spPr>
                <a:xfrm>
                  <a:off x="1929476" y="3502034"/>
                  <a:ext cx="876668" cy="1910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rPr>
                          <m:t>𝑝</m:t>
                        </m:r>
                        <m:d>
                          <m:dPr>
                            <m:ctrlPr>
                              <a:rPr kumimoji="1" lang="en-US" altLang="zh-CN" sz="1200" b="0" i="1" smtClean="0">
                                <a:latin typeface="Cambria Math" panose="02040503050406030204" pitchFamily="18" charset="0"/>
                              </a:rPr>
                            </m:ctrlPr>
                          </m:dPr>
                          <m:e>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𝑒</m:t>
                                </m:r>
                              </m:e>
                              <m:sub>
                                <m:r>
                                  <a:rPr kumimoji="1" lang="en-US" altLang="zh-CN" sz="1200" b="0" i="1" smtClean="0">
                                    <a:latin typeface="Cambria Math" panose="02040503050406030204" pitchFamily="18" charset="0"/>
                                  </a:rPr>
                                  <m:t>0</m:t>
                                </m:r>
                              </m:sub>
                            </m:sSub>
                          </m:e>
                        </m:d>
                        <m:r>
                          <a:rPr kumimoji="1" lang="en-US" altLang="zh-CN" sz="1200" b="0" i="1" smtClean="0">
                            <a:latin typeface="Cambria Math" panose="02040503050406030204" pitchFamily="18" charset="0"/>
                          </a:rPr>
                          <m:t>=1</m:t>
                        </m:r>
                      </m:oMath>
                    </m:oMathPara>
                  </a14:m>
                  <a:endParaRPr kumimoji="1" lang="zh-CN" altLang="en-US" sz="1200" dirty="0"/>
                </a:p>
              </p:txBody>
            </p:sp>
          </mc:Choice>
          <mc:Fallback xmlns="">
            <p:sp>
              <p:nvSpPr>
                <p:cNvPr id="46" name="文本框 45">
                  <a:extLst>
                    <a:ext uri="{FF2B5EF4-FFF2-40B4-BE49-F238E27FC236}">
                      <a16:creationId xmlns:a16="http://schemas.microsoft.com/office/drawing/2014/main" id="{50CDECFC-F403-E7A7-184F-F2CF189C9A3C}"/>
                    </a:ext>
                  </a:extLst>
                </p:cNvPr>
                <p:cNvSpPr txBox="1">
                  <a:spLocks noRot="1" noChangeAspect="1" noMove="1" noResize="1" noEditPoints="1" noAdjustHandles="1" noChangeArrowheads="1" noChangeShapeType="1" noTextEdit="1"/>
                </p:cNvSpPr>
                <p:nvPr/>
              </p:nvSpPr>
              <p:spPr>
                <a:xfrm>
                  <a:off x="1929476" y="3502034"/>
                  <a:ext cx="876668" cy="191087"/>
                </a:xfrm>
                <a:prstGeom prst="rect">
                  <a:avLst/>
                </a:prstGeom>
                <a:blipFill>
                  <a:blip r:embed="rId9"/>
                  <a:stretch>
                    <a:fillRect b="-3125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6962043-7B0F-DC1C-F8F9-BD9A24761417}"/>
                  </a:ext>
                </a:extLst>
              </p:cNvPr>
              <p:cNvSpPr txBox="1"/>
              <p:nvPr/>
            </p:nvSpPr>
            <p:spPr>
              <a:xfrm>
                <a:off x="4766718" y="2627562"/>
                <a:ext cx="2703945" cy="1854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𝑒</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𝑤𝑒𝑖𝑔h𝑡</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𝑒</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𝑝𝑞</m:t>
                          </m:r>
                        </m:sub>
                      </m:sSub>
                    </m:oMath>
                  </m:oMathPara>
                </a14:m>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𝑝𝑞</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𝑝</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𝑡𝑥</m:t>
                                  </m:r>
                                </m:sub>
                              </m:sSub>
                              <m:r>
                                <a:rPr kumimoji="1" lang="en-US" altLang="zh-CN" b="0" i="1" smtClean="0">
                                  <a:latin typeface="Cambria Math" panose="02040503050406030204" pitchFamily="18" charset="0"/>
                                </a:rPr>
                                <m:t>=0 </m:t>
                              </m:r>
                            </m:e>
                            <m:e>
                              <m:r>
                                <a:rPr kumimoji="1" lang="en-US" altLang="zh-CN" i="1">
                                  <a:latin typeface="Cambria Math" panose="02040503050406030204" pitchFamily="18" charset="0"/>
                                </a:rPr>
                                <m:t>1,</m:t>
                              </m:r>
                              <m:r>
                                <a:rPr kumimoji="1" lang="en-US" altLang="zh-CN" i="1">
                                  <a:latin typeface="Cambria Math" panose="02040503050406030204" pitchFamily="18" charset="0"/>
                                </a:rPr>
                                <m:t>𝑖𝑓</m:t>
                              </m:r>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rPr>
                                    <m:t>𝑡𝑥</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1</m:t>
                              </m:r>
                            </m:e>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𝑞</m:t>
                                  </m:r>
                                </m:den>
                              </m:f>
                              <m:r>
                                <a:rPr kumimoji="1" lang="en-US" altLang="zh-CN" i="1">
                                  <a:latin typeface="Cambria Math" panose="02040503050406030204" pitchFamily="18" charset="0"/>
                                </a:rPr>
                                <m:t>,</m:t>
                              </m:r>
                              <m:r>
                                <a:rPr kumimoji="1" lang="en-US" altLang="zh-CN" i="1">
                                  <a:latin typeface="Cambria Math" panose="02040503050406030204" pitchFamily="18" charset="0"/>
                                </a:rPr>
                                <m:t>𝑖𝑓</m:t>
                              </m:r>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rPr>
                                    <m:t>𝑡𝑥</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2</m:t>
                              </m:r>
                            </m:e>
                          </m:eqArr>
                        </m:e>
                      </m:d>
                    </m:oMath>
                  </m:oMathPara>
                </a14:m>
                <a:endParaRPr kumimoji="1" lang="zh-CN" altLang="en-US" dirty="0"/>
              </a:p>
            </p:txBody>
          </p:sp>
        </mc:Choice>
        <mc:Fallback xmlns="">
          <p:sp>
            <p:nvSpPr>
              <p:cNvPr id="47" name="文本框 46">
                <a:extLst>
                  <a:ext uri="{FF2B5EF4-FFF2-40B4-BE49-F238E27FC236}">
                    <a16:creationId xmlns:a16="http://schemas.microsoft.com/office/drawing/2014/main" id="{06962043-7B0F-DC1C-F8F9-BD9A24761417}"/>
                  </a:ext>
                </a:extLst>
              </p:cNvPr>
              <p:cNvSpPr txBox="1">
                <a:spLocks noRot="1" noChangeAspect="1" noMove="1" noResize="1" noEditPoints="1" noAdjustHandles="1" noChangeArrowheads="1" noChangeShapeType="1" noTextEdit="1"/>
              </p:cNvSpPr>
              <p:nvPr/>
            </p:nvSpPr>
            <p:spPr>
              <a:xfrm>
                <a:off x="4766718" y="2627562"/>
                <a:ext cx="2703945" cy="1854034"/>
              </a:xfrm>
              <a:prstGeom prst="rect">
                <a:avLst/>
              </a:prstGeom>
              <a:blipFill>
                <a:blip r:embed="rId10"/>
                <a:stretch>
                  <a:fillRect l="-935" t="-1361" r="-2336" b="-680"/>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78D7799D-557B-3736-7569-ED17AAC979D1}"/>
              </a:ext>
            </a:extLst>
          </p:cNvPr>
          <p:cNvSpPr txBox="1"/>
          <p:nvPr/>
        </p:nvSpPr>
        <p:spPr>
          <a:xfrm>
            <a:off x="7795118" y="2699281"/>
            <a:ext cx="3466595" cy="1169551"/>
          </a:xfrm>
          <a:prstGeom prst="rect">
            <a:avLst/>
          </a:prstGeom>
          <a:noFill/>
        </p:spPr>
        <p:txBody>
          <a:bodyPr wrap="square">
            <a:spAutoFit/>
          </a:bodyPr>
          <a:lstStyle/>
          <a:p>
            <a:pPr marL="285750" indent="-285750">
              <a:buFont typeface="Arial" panose="020B0604020202020204" pitchFamily="34" charset="0"/>
              <a:buChar char="•"/>
            </a:pPr>
            <a:r>
              <a:rPr lang="en" altLang="zh-CN" sz="1400" dirty="0">
                <a:solidFill>
                  <a:srgbClr val="2F3339"/>
                </a:solidFill>
                <a:latin typeface="MJXc-TeX-math-I"/>
              </a:rPr>
              <a:t>p</a:t>
            </a:r>
            <a:r>
              <a:rPr lang="zh-CN" altLang="en" sz="1400" dirty="0">
                <a:solidFill>
                  <a:srgbClr val="2F3339"/>
                </a:solidFill>
                <a:latin typeface="MJXc-TeX-math-I"/>
              </a:rPr>
              <a:t>和</a:t>
            </a:r>
            <a:r>
              <a:rPr lang="en-US" altLang="zh-CN" sz="1400" dirty="0">
                <a:solidFill>
                  <a:srgbClr val="2F3339"/>
                </a:solidFill>
                <a:latin typeface="MJXc-TeX-math-I"/>
              </a:rPr>
              <a:t>q</a:t>
            </a:r>
            <a:r>
              <a:rPr lang="zh-CN" altLang="en-US" sz="1400" dirty="0">
                <a:solidFill>
                  <a:srgbClr val="2F3339"/>
                </a:solidFill>
                <a:latin typeface="MJXc-TeX-math-I"/>
              </a:rPr>
              <a:t>是超参数，</a:t>
            </a:r>
            <a:r>
              <a:rPr lang="zh-CN" altLang="en-US" sz="1400" b="0" i="0" dirty="0">
                <a:solidFill>
                  <a:srgbClr val="2F3339"/>
                </a:solidFill>
                <a:effectLst/>
                <a:latin typeface="italic"/>
              </a:rPr>
              <a:t>分别称为</a:t>
            </a:r>
            <a:r>
              <a:rPr lang="zh-CN" altLang="en-US" sz="1400" b="0" i="1" dirty="0">
                <a:solidFill>
                  <a:srgbClr val="2F3339"/>
                </a:solidFill>
                <a:effectLst/>
                <a:latin typeface="italic"/>
              </a:rPr>
              <a:t>回归参数</a:t>
            </a:r>
            <a:r>
              <a:rPr lang="zh-CN" altLang="en-US" sz="1400" b="0" i="0" dirty="0">
                <a:solidFill>
                  <a:srgbClr val="2F3339"/>
                </a:solidFill>
                <a:effectLst/>
                <a:latin typeface="italic"/>
              </a:rPr>
              <a:t>和</a:t>
            </a:r>
            <a:r>
              <a:rPr lang="zh-CN" altLang="en-US" sz="1400" b="0" i="1" dirty="0">
                <a:solidFill>
                  <a:srgbClr val="2F3339"/>
                </a:solidFill>
                <a:effectLst/>
                <a:latin typeface="italic"/>
              </a:rPr>
              <a:t>出入参数</a:t>
            </a:r>
            <a:endParaRPr lang="en-US" altLang="zh-CN" sz="1400" b="0" i="1" dirty="0">
              <a:solidFill>
                <a:srgbClr val="2F3339"/>
              </a:solidFill>
              <a:effectLst/>
              <a:latin typeface="italic"/>
            </a:endParaRPr>
          </a:p>
          <a:p>
            <a:pPr marL="285750" indent="-285750">
              <a:buFont typeface="Arial" panose="020B0604020202020204" pitchFamily="34" charset="0"/>
              <a:buChar char="•"/>
            </a:pPr>
            <a:r>
              <a:rPr lang="en" altLang="zh-CN" sz="1400" b="0" i="0" dirty="0">
                <a:solidFill>
                  <a:srgbClr val="2F3339"/>
                </a:solidFill>
                <a:effectLst/>
                <a:latin typeface="italic"/>
              </a:rPr>
              <a:t>node2vec</a:t>
            </a:r>
            <a:r>
              <a:rPr lang="zh-CN" altLang="en-US" sz="1400" b="0" i="0" dirty="0">
                <a:solidFill>
                  <a:srgbClr val="2F3339"/>
                </a:solidFill>
                <a:effectLst/>
                <a:latin typeface="italic"/>
              </a:rPr>
              <a:t>是一个有偏的动态二阶随机游走算法</a:t>
            </a:r>
            <a:endParaRPr lang="en-US" altLang="zh-CN" sz="1400" b="0" i="0" dirty="0">
              <a:solidFill>
                <a:srgbClr val="2F3339"/>
              </a:solidFill>
              <a:effectLst/>
              <a:latin typeface="italic"/>
            </a:endParaRPr>
          </a:p>
          <a:p>
            <a:pPr marL="285750" indent="-285750">
              <a:buFont typeface="Arial" panose="020B0604020202020204" pitchFamily="34" charset="0"/>
              <a:buChar char="•"/>
            </a:pPr>
            <a:r>
              <a:rPr lang="en-US" altLang="zh-CN" sz="1400" dirty="0">
                <a:solidFill>
                  <a:srgbClr val="2F3339"/>
                </a:solidFill>
                <a:latin typeface="italic"/>
              </a:rPr>
              <a:t>p &lt; q , walker</a:t>
            </a:r>
            <a:r>
              <a:rPr lang="zh-CN" altLang="en-US" sz="1400" dirty="0">
                <a:solidFill>
                  <a:srgbClr val="2F3339"/>
                </a:solidFill>
                <a:latin typeface="italic"/>
              </a:rPr>
              <a:t> 更倾向归回而不是离开</a:t>
            </a:r>
            <a:endParaRPr lang="zh-CN" altLang="en-US" sz="1400" dirty="0"/>
          </a:p>
        </p:txBody>
      </p:sp>
      <p:grpSp>
        <p:nvGrpSpPr>
          <p:cNvPr id="51" name="组合 50">
            <a:extLst>
              <a:ext uri="{FF2B5EF4-FFF2-40B4-BE49-F238E27FC236}">
                <a16:creationId xmlns:a16="http://schemas.microsoft.com/office/drawing/2014/main" id="{12AC5B5A-F4B8-287C-8AB6-8E03E33807F0}"/>
              </a:ext>
            </a:extLst>
          </p:cNvPr>
          <p:cNvGrpSpPr/>
          <p:nvPr/>
        </p:nvGrpSpPr>
        <p:grpSpPr>
          <a:xfrm>
            <a:off x="10210800" y="466165"/>
            <a:ext cx="1891553" cy="595065"/>
            <a:chOff x="10210800" y="466165"/>
            <a:chExt cx="1891553" cy="595065"/>
          </a:xfrm>
        </p:grpSpPr>
        <p:sp>
          <p:nvSpPr>
            <p:cNvPr id="52" name="矩形 51">
              <a:extLst>
                <a:ext uri="{FF2B5EF4-FFF2-40B4-BE49-F238E27FC236}">
                  <a16:creationId xmlns:a16="http://schemas.microsoft.com/office/drawing/2014/main" id="{6B41D347-7CFC-2B6C-F9CA-B3BECD032FA1}"/>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3" name="图片 4">
              <a:extLst>
                <a:ext uri="{FF2B5EF4-FFF2-40B4-BE49-F238E27FC236}">
                  <a16:creationId xmlns:a16="http://schemas.microsoft.com/office/drawing/2014/main" id="{CEE88C76-9E14-4294-CD47-1EBB4E2EAFDB}"/>
                </a:ext>
              </a:extLst>
            </p:cNvPr>
            <p:cNvPicPr>
              <a:picLocks noChangeAspect="1"/>
            </p:cNvPicPr>
            <p:nvPr/>
          </p:nvPicPr>
          <p:blipFill>
            <a:blip r:embed="rId11"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275602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287AFB-547D-53AC-0976-0CEFDAB55536}"/>
              </a:ext>
            </a:extLst>
          </p:cNvPr>
          <p:cNvSpPr>
            <a:spLocks noGrp="1"/>
          </p:cNvSpPr>
          <p:nvPr>
            <p:ph idx="1"/>
          </p:nvPr>
        </p:nvSpPr>
        <p:spPr/>
        <p:txBody>
          <a:bodyPr/>
          <a:lstStyle/>
          <a:p>
            <a:r>
              <a:rPr kumimoji="1" lang="zh-CN" altLang="en-US" dirty="0"/>
              <a:t>从直观上，随机游走的大部分计算都集中在边采样的过程中</a:t>
            </a:r>
            <a:endParaRPr kumimoji="1" lang="en-US" altLang="zh-CN" dirty="0"/>
          </a:p>
          <a:p>
            <a:r>
              <a:rPr kumimoji="1" lang="zh-CN" altLang="en-US" dirty="0"/>
              <a:t>在动态游走花费了大量时间在边的遍历</a:t>
            </a:r>
            <a:endParaRPr kumimoji="1" lang="en-US" altLang="zh-CN" dirty="0"/>
          </a:p>
          <a:p>
            <a:pPr lvl="1"/>
            <a:r>
              <a:rPr kumimoji="1" lang="zh-CN" altLang="en-US" dirty="0"/>
              <a:t>需要重新计算边的概率分布</a:t>
            </a:r>
            <a:endParaRPr kumimoji="1" lang="en-US" altLang="zh-CN" dirty="0"/>
          </a:p>
          <a:p>
            <a:pPr lvl="1"/>
            <a:r>
              <a:rPr kumimoji="1" lang="zh-CN" altLang="en-US" dirty="0"/>
              <a:t>现有的方法是预先计算并缓存可能出现的转移概率</a:t>
            </a:r>
            <a:endParaRPr kumimoji="1" lang="en-US" altLang="zh-CN" dirty="0"/>
          </a:p>
          <a:p>
            <a:r>
              <a:rPr kumimoji="1" lang="zh-CN" altLang="en-US" dirty="0"/>
              <a:t>真实世界的图通常高度倾斜的度分布（幂律度分布）</a:t>
            </a:r>
            <a:endParaRPr kumimoji="1" lang="en-US" altLang="zh-CN" dirty="0"/>
          </a:p>
          <a:p>
            <a:pPr lvl="1"/>
            <a:r>
              <a:rPr kumimoji="1" lang="zh-CN" altLang="en-US" dirty="0"/>
              <a:t>少部分的点掌握整个图的大部分边</a:t>
            </a:r>
            <a:endParaRPr kumimoji="1" lang="en-US" altLang="zh-CN" dirty="0"/>
          </a:p>
          <a:p>
            <a:pPr lvl="1"/>
            <a:r>
              <a:rPr kumimoji="1" lang="en-US" altLang="zh-CN" dirty="0"/>
              <a:t>Walker</a:t>
            </a:r>
            <a:r>
              <a:rPr kumimoji="1" lang="zh-CN" altLang="en-US" dirty="0"/>
              <a:t> </a:t>
            </a:r>
            <a:r>
              <a:rPr kumimoji="1" lang="en-US" altLang="zh-CN" dirty="0"/>
              <a:t>traps</a:t>
            </a:r>
            <a:r>
              <a:rPr kumimoji="1" lang="zh-CN" altLang="en-US" dirty="0"/>
              <a:t>：</a:t>
            </a:r>
            <a:r>
              <a:rPr kumimoji="1" lang="en-US" altLang="zh-CN" dirty="0"/>
              <a:t>walker</a:t>
            </a:r>
            <a:r>
              <a:rPr kumimoji="1" lang="zh-CN" altLang="en-US" dirty="0"/>
              <a:t> 游走到超级节点附近后很难走出去</a:t>
            </a:r>
            <a:endParaRPr kumimoji="1" lang="en-US" altLang="zh-CN" dirty="0"/>
          </a:p>
          <a:p>
            <a:r>
              <a:rPr kumimoji="1" lang="en-US" altLang="zh-CN" dirty="0"/>
              <a:t>Node2Vec</a:t>
            </a:r>
            <a:r>
              <a:rPr kumimoji="1" lang="zh-CN" altLang="en-US" dirty="0"/>
              <a:t> 采样开销表</a:t>
            </a:r>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9F11D39E-1FDB-D158-4821-0825ACCB96AE}"/>
              </a:ext>
            </a:extLst>
          </p:cNvPr>
          <p:cNvSpPr>
            <a:spLocks noGrp="1"/>
          </p:cNvSpPr>
          <p:nvPr>
            <p:ph type="title"/>
          </p:nvPr>
        </p:nvSpPr>
        <p:spPr/>
        <p:txBody>
          <a:bodyPr/>
          <a:lstStyle/>
          <a:p>
            <a:r>
              <a:rPr kumimoji="1" lang="zh-CN" altLang="en-US" dirty="0"/>
              <a:t>边采样开销</a:t>
            </a:r>
          </a:p>
        </p:txBody>
      </p:sp>
      <p:graphicFrame>
        <p:nvGraphicFramePr>
          <p:cNvPr id="4" name="表格 4">
            <a:extLst>
              <a:ext uri="{FF2B5EF4-FFF2-40B4-BE49-F238E27FC236}">
                <a16:creationId xmlns:a16="http://schemas.microsoft.com/office/drawing/2014/main" id="{2099EB68-0EEB-D3E7-8260-DE949088A0E3}"/>
              </a:ext>
            </a:extLst>
          </p:cNvPr>
          <p:cNvGraphicFramePr>
            <a:graphicFrameLocks noGrp="1"/>
          </p:cNvGraphicFramePr>
          <p:nvPr>
            <p:extLst>
              <p:ext uri="{D42A27DB-BD31-4B8C-83A1-F6EECF244321}">
                <p14:modId xmlns:p14="http://schemas.microsoft.com/office/powerpoint/2010/main" val="1816782968"/>
              </p:ext>
            </p:extLst>
          </p:nvPr>
        </p:nvGraphicFramePr>
        <p:xfrm>
          <a:off x="776939" y="4811340"/>
          <a:ext cx="9046884" cy="1256052"/>
        </p:xfrm>
        <a:graphic>
          <a:graphicData uri="http://schemas.openxmlformats.org/drawingml/2006/table">
            <a:tbl>
              <a:tblPr firstRow="1" bandRow="1">
                <a:tableStyleId>{5C22544A-7EE6-4342-B048-85BDC9FD1C3A}</a:tableStyleId>
              </a:tblPr>
              <a:tblGrid>
                <a:gridCol w="1292412">
                  <a:extLst>
                    <a:ext uri="{9D8B030D-6E8A-4147-A177-3AD203B41FA5}">
                      <a16:colId xmlns:a16="http://schemas.microsoft.com/office/drawing/2014/main" val="3606235751"/>
                    </a:ext>
                  </a:extLst>
                </a:gridCol>
                <a:gridCol w="1292412">
                  <a:extLst>
                    <a:ext uri="{9D8B030D-6E8A-4147-A177-3AD203B41FA5}">
                      <a16:colId xmlns:a16="http://schemas.microsoft.com/office/drawing/2014/main" val="2902531076"/>
                    </a:ext>
                  </a:extLst>
                </a:gridCol>
                <a:gridCol w="1292412">
                  <a:extLst>
                    <a:ext uri="{9D8B030D-6E8A-4147-A177-3AD203B41FA5}">
                      <a16:colId xmlns:a16="http://schemas.microsoft.com/office/drawing/2014/main" val="2402467391"/>
                    </a:ext>
                  </a:extLst>
                </a:gridCol>
                <a:gridCol w="1292412">
                  <a:extLst>
                    <a:ext uri="{9D8B030D-6E8A-4147-A177-3AD203B41FA5}">
                      <a16:colId xmlns:a16="http://schemas.microsoft.com/office/drawing/2014/main" val="417393843"/>
                    </a:ext>
                  </a:extLst>
                </a:gridCol>
                <a:gridCol w="1292412">
                  <a:extLst>
                    <a:ext uri="{9D8B030D-6E8A-4147-A177-3AD203B41FA5}">
                      <a16:colId xmlns:a16="http://schemas.microsoft.com/office/drawing/2014/main" val="2236894898"/>
                    </a:ext>
                  </a:extLst>
                </a:gridCol>
                <a:gridCol w="1292412">
                  <a:extLst>
                    <a:ext uri="{9D8B030D-6E8A-4147-A177-3AD203B41FA5}">
                      <a16:colId xmlns:a16="http://schemas.microsoft.com/office/drawing/2014/main" val="466620583"/>
                    </a:ext>
                  </a:extLst>
                </a:gridCol>
                <a:gridCol w="1292412">
                  <a:extLst>
                    <a:ext uri="{9D8B030D-6E8A-4147-A177-3AD203B41FA5}">
                      <a16:colId xmlns:a16="http://schemas.microsoft.com/office/drawing/2014/main" val="3426690818"/>
                    </a:ext>
                  </a:extLst>
                </a:gridCol>
              </a:tblGrid>
              <a:tr h="495766">
                <a:tc>
                  <a:txBody>
                    <a:bodyPr/>
                    <a:lstStyle/>
                    <a:p>
                      <a:pPr algn="ctr"/>
                      <a:r>
                        <a:rPr lang="zh-CN" altLang="en-US" sz="1400" dirty="0"/>
                        <a:t>图</a:t>
                      </a:r>
                    </a:p>
                  </a:txBody>
                  <a:tcPr anchor="ctr"/>
                </a:tc>
                <a:tc>
                  <a:txBody>
                    <a:bodyPr/>
                    <a:lstStyle/>
                    <a:p>
                      <a:pPr algn="ctr"/>
                      <a:r>
                        <a:rPr lang="zh-CN" altLang="en-US" sz="1400" dirty="0"/>
                        <a:t>顶点</a:t>
                      </a:r>
                    </a:p>
                  </a:txBody>
                  <a:tcPr anchor="ctr"/>
                </a:tc>
                <a:tc>
                  <a:txBody>
                    <a:bodyPr/>
                    <a:lstStyle/>
                    <a:p>
                      <a:pPr algn="ctr"/>
                      <a:r>
                        <a:rPr lang="zh-CN" altLang="en-US" sz="1400" dirty="0"/>
                        <a:t>边</a:t>
                      </a:r>
                    </a:p>
                  </a:txBody>
                  <a:tcPr anchor="ctr"/>
                </a:tc>
                <a:tc>
                  <a:txBody>
                    <a:bodyPr/>
                    <a:lstStyle/>
                    <a:p>
                      <a:pPr algn="ctr"/>
                      <a:r>
                        <a:rPr lang="zh-CN" altLang="en-US" sz="1400" dirty="0"/>
                        <a:t>图大小</a:t>
                      </a:r>
                    </a:p>
                  </a:txBody>
                  <a:tcPr anchor="ctr"/>
                </a:tc>
                <a:tc>
                  <a:txBody>
                    <a:bodyPr/>
                    <a:lstStyle/>
                    <a:p>
                      <a:pPr algn="ctr"/>
                      <a:r>
                        <a:rPr lang="zh-CN" altLang="en-US" sz="1400" dirty="0">
                          <a:solidFill>
                            <a:srgbClr val="FF0000"/>
                          </a:solidFill>
                        </a:rPr>
                        <a:t>索引存储</a:t>
                      </a:r>
                    </a:p>
                  </a:txBody>
                  <a:tcPr anchor="ctr"/>
                </a:tc>
                <a:tc>
                  <a:txBody>
                    <a:bodyPr/>
                    <a:lstStyle/>
                    <a:p>
                      <a:pPr algn="ctr"/>
                      <a:r>
                        <a:rPr lang="zh-CN" altLang="en-US" sz="1400" dirty="0"/>
                        <a:t>平均度数</a:t>
                      </a:r>
                    </a:p>
                  </a:txBody>
                  <a:tcPr anchor="ctr"/>
                </a:tc>
                <a:tc>
                  <a:txBody>
                    <a:bodyPr/>
                    <a:lstStyle/>
                    <a:p>
                      <a:pPr algn="ctr"/>
                      <a:r>
                        <a:rPr lang="zh-CN" altLang="en-US" sz="1400" dirty="0">
                          <a:solidFill>
                            <a:srgbClr val="FF0000"/>
                          </a:solidFill>
                        </a:rPr>
                        <a:t>平均每步</a:t>
                      </a:r>
                      <a:endParaRPr lang="en-US" altLang="zh-CN" sz="1400" dirty="0">
                        <a:solidFill>
                          <a:srgbClr val="FF0000"/>
                        </a:solidFill>
                      </a:endParaRPr>
                    </a:p>
                    <a:p>
                      <a:pPr algn="ctr"/>
                      <a:r>
                        <a:rPr lang="zh-CN" altLang="en-US" sz="1400" dirty="0">
                          <a:solidFill>
                            <a:srgbClr val="FF0000"/>
                          </a:solidFill>
                        </a:rPr>
                        <a:t>访问的边</a:t>
                      </a:r>
                    </a:p>
                  </a:txBody>
                  <a:tcPr anchor="ctr"/>
                </a:tc>
                <a:extLst>
                  <a:ext uri="{0D108BD9-81ED-4DB2-BD59-A6C34878D82A}">
                    <a16:rowId xmlns:a16="http://schemas.microsoft.com/office/drawing/2014/main" val="1143194026"/>
                  </a:ext>
                </a:extLst>
              </a:tr>
              <a:tr h="0">
                <a:tc>
                  <a:txBody>
                    <a:bodyPr/>
                    <a:lstStyle/>
                    <a:p>
                      <a:r>
                        <a:rPr lang="en-US" altLang="zh-CN" dirty="0"/>
                        <a:t>Twitter</a:t>
                      </a:r>
                      <a:endParaRPr lang="zh-CN" altLang="en-US" dirty="0"/>
                    </a:p>
                  </a:txBody>
                  <a:tcPr/>
                </a:tc>
                <a:tc>
                  <a:txBody>
                    <a:bodyPr/>
                    <a:lstStyle/>
                    <a:p>
                      <a:r>
                        <a:rPr lang="en-US" altLang="zh-CN" dirty="0"/>
                        <a:t>41.7M</a:t>
                      </a:r>
                      <a:endParaRPr lang="zh-CN" altLang="en-US" dirty="0"/>
                    </a:p>
                  </a:txBody>
                  <a:tcPr/>
                </a:tc>
                <a:tc>
                  <a:txBody>
                    <a:bodyPr/>
                    <a:lstStyle/>
                    <a:p>
                      <a:r>
                        <a:rPr lang="en-US" altLang="zh-CN" dirty="0"/>
                        <a:t>2.93B</a:t>
                      </a:r>
                      <a:endParaRPr lang="zh-CN" altLang="en-US" dirty="0"/>
                    </a:p>
                  </a:txBody>
                  <a:tcPr/>
                </a:tc>
                <a:tc>
                  <a:txBody>
                    <a:bodyPr/>
                    <a:lstStyle/>
                    <a:p>
                      <a:r>
                        <a:rPr lang="en-US" altLang="zh-CN" dirty="0"/>
                        <a:t>22GB</a:t>
                      </a:r>
                      <a:endParaRPr lang="zh-CN" altLang="en-US" dirty="0"/>
                    </a:p>
                  </a:txBody>
                  <a:tcPr/>
                </a:tc>
                <a:tc>
                  <a:txBody>
                    <a:bodyPr/>
                    <a:lstStyle/>
                    <a:p>
                      <a:r>
                        <a:rPr lang="en-US" altLang="zh-CN" dirty="0">
                          <a:solidFill>
                            <a:srgbClr val="FF0000"/>
                          </a:solidFill>
                        </a:rPr>
                        <a:t>980TB</a:t>
                      </a:r>
                      <a:endParaRPr lang="zh-CN" altLang="en-US" dirty="0">
                        <a:solidFill>
                          <a:srgbClr val="FF0000"/>
                        </a:solidFill>
                      </a:endParaRPr>
                    </a:p>
                  </a:txBody>
                  <a:tcPr/>
                </a:tc>
                <a:tc>
                  <a:txBody>
                    <a:bodyPr/>
                    <a:lstStyle/>
                    <a:p>
                      <a:r>
                        <a:rPr lang="en-US" altLang="zh-CN" dirty="0"/>
                        <a:t>70.4</a:t>
                      </a:r>
                      <a:endParaRPr lang="zh-CN" altLang="en-US" dirty="0"/>
                    </a:p>
                  </a:txBody>
                  <a:tcPr/>
                </a:tc>
                <a:tc>
                  <a:txBody>
                    <a:bodyPr/>
                    <a:lstStyle/>
                    <a:p>
                      <a:r>
                        <a:rPr lang="en-US" altLang="zh-CN" dirty="0">
                          <a:solidFill>
                            <a:srgbClr val="FF0000"/>
                          </a:solidFill>
                        </a:rPr>
                        <a:t>92202</a:t>
                      </a:r>
                      <a:endParaRPr lang="zh-CN" altLang="en-US" dirty="0">
                        <a:solidFill>
                          <a:srgbClr val="FF0000"/>
                        </a:solidFill>
                      </a:endParaRPr>
                    </a:p>
                  </a:txBody>
                  <a:tcPr/>
                </a:tc>
                <a:extLst>
                  <a:ext uri="{0D108BD9-81ED-4DB2-BD59-A6C34878D82A}">
                    <a16:rowId xmlns:a16="http://schemas.microsoft.com/office/drawing/2014/main" val="1134549361"/>
                  </a:ext>
                </a:extLst>
              </a:tr>
              <a:tr h="372132">
                <a:tc>
                  <a:txBody>
                    <a:bodyPr/>
                    <a:lstStyle/>
                    <a:p>
                      <a:r>
                        <a:rPr lang="en-US" altLang="zh-CN" dirty="0"/>
                        <a:t>UK-Union</a:t>
                      </a:r>
                      <a:endParaRPr lang="zh-CN" altLang="en-US" dirty="0"/>
                    </a:p>
                  </a:txBody>
                  <a:tcPr/>
                </a:tc>
                <a:tc>
                  <a:txBody>
                    <a:bodyPr/>
                    <a:lstStyle/>
                    <a:p>
                      <a:r>
                        <a:rPr lang="en-US" altLang="zh-CN" dirty="0"/>
                        <a:t>134M</a:t>
                      </a:r>
                      <a:endParaRPr lang="zh-CN" altLang="en-US" dirty="0"/>
                    </a:p>
                  </a:txBody>
                  <a:tcPr/>
                </a:tc>
                <a:tc>
                  <a:txBody>
                    <a:bodyPr/>
                    <a:lstStyle/>
                    <a:p>
                      <a:r>
                        <a:rPr lang="en-US" altLang="zh-CN" dirty="0"/>
                        <a:t>9.39B</a:t>
                      </a:r>
                      <a:endParaRPr lang="zh-CN" altLang="en-US" dirty="0"/>
                    </a:p>
                  </a:txBody>
                  <a:tcPr/>
                </a:tc>
                <a:tc>
                  <a:txBody>
                    <a:bodyPr/>
                    <a:lstStyle/>
                    <a:p>
                      <a:r>
                        <a:rPr lang="en-US" altLang="zh-CN" dirty="0"/>
                        <a:t>70GB</a:t>
                      </a:r>
                      <a:endParaRPr lang="zh-CN" altLang="en-US" dirty="0"/>
                    </a:p>
                  </a:txBody>
                  <a:tcPr/>
                </a:tc>
                <a:tc>
                  <a:txBody>
                    <a:bodyPr/>
                    <a:lstStyle/>
                    <a:p>
                      <a:r>
                        <a:rPr lang="en-US" altLang="zh-CN" dirty="0">
                          <a:solidFill>
                            <a:srgbClr val="FF0000"/>
                          </a:solidFill>
                        </a:rPr>
                        <a:t>1481TB</a:t>
                      </a:r>
                      <a:endParaRPr lang="zh-CN" altLang="en-US" dirty="0">
                        <a:solidFill>
                          <a:srgbClr val="FF0000"/>
                        </a:solidFill>
                      </a:endParaRPr>
                    </a:p>
                  </a:txBody>
                  <a:tcPr/>
                </a:tc>
                <a:tc>
                  <a:txBody>
                    <a:bodyPr/>
                    <a:lstStyle/>
                    <a:p>
                      <a:r>
                        <a:rPr lang="en-US" altLang="zh-CN" dirty="0"/>
                        <a:t>70.3</a:t>
                      </a:r>
                      <a:endParaRPr lang="zh-CN" altLang="en-US" dirty="0"/>
                    </a:p>
                  </a:txBody>
                  <a:tcPr/>
                </a:tc>
                <a:tc>
                  <a:txBody>
                    <a:bodyPr/>
                    <a:lstStyle/>
                    <a:p>
                      <a:r>
                        <a:rPr lang="en-US" altLang="zh-CN" dirty="0">
                          <a:solidFill>
                            <a:srgbClr val="FF0000"/>
                          </a:solidFill>
                        </a:rPr>
                        <a:t>47790</a:t>
                      </a:r>
                      <a:endParaRPr lang="zh-CN" altLang="en-US" dirty="0">
                        <a:solidFill>
                          <a:srgbClr val="FF0000"/>
                        </a:solidFill>
                      </a:endParaRPr>
                    </a:p>
                  </a:txBody>
                  <a:tcPr/>
                </a:tc>
                <a:extLst>
                  <a:ext uri="{0D108BD9-81ED-4DB2-BD59-A6C34878D82A}">
                    <a16:rowId xmlns:a16="http://schemas.microsoft.com/office/drawing/2014/main" val="4122260186"/>
                  </a:ext>
                </a:extLst>
              </a:tr>
            </a:tbl>
          </a:graphicData>
        </a:graphic>
      </p:graphicFrame>
      <p:sp>
        <p:nvSpPr>
          <p:cNvPr id="6" name="文本框 5">
            <a:extLst>
              <a:ext uri="{FF2B5EF4-FFF2-40B4-BE49-F238E27FC236}">
                <a16:creationId xmlns:a16="http://schemas.microsoft.com/office/drawing/2014/main" id="{95388F99-2C4D-D0A6-89F2-9481A966F360}"/>
              </a:ext>
            </a:extLst>
          </p:cNvPr>
          <p:cNvSpPr txBox="1"/>
          <p:nvPr/>
        </p:nvSpPr>
        <p:spPr>
          <a:xfrm>
            <a:off x="672353" y="6293224"/>
            <a:ext cx="9359153" cy="369332"/>
          </a:xfrm>
          <a:prstGeom prst="rect">
            <a:avLst/>
          </a:prstGeom>
          <a:noFill/>
        </p:spPr>
        <p:txBody>
          <a:bodyPr wrap="square" rtlCol="0">
            <a:spAutoFit/>
          </a:bodyPr>
          <a:lstStyle/>
          <a:p>
            <a:r>
              <a:rPr kumimoji="1" lang="zh-CN" altLang="en-US" dirty="0">
                <a:solidFill>
                  <a:schemeClr val="accent6">
                    <a:lumMod val="75000"/>
                  </a:schemeClr>
                </a:solidFill>
              </a:rPr>
              <a:t>随机游走挑战：真实大图采样的开销非常大</a:t>
            </a:r>
          </a:p>
        </p:txBody>
      </p:sp>
      <p:grpSp>
        <p:nvGrpSpPr>
          <p:cNvPr id="7" name="组合 6">
            <a:extLst>
              <a:ext uri="{FF2B5EF4-FFF2-40B4-BE49-F238E27FC236}">
                <a16:creationId xmlns:a16="http://schemas.microsoft.com/office/drawing/2014/main" id="{65A90622-9000-EE84-2395-49730E902064}"/>
              </a:ext>
            </a:extLst>
          </p:cNvPr>
          <p:cNvGrpSpPr/>
          <p:nvPr/>
        </p:nvGrpSpPr>
        <p:grpSpPr>
          <a:xfrm>
            <a:off x="10210800" y="466165"/>
            <a:ext cx="1891553" cy="595065"/>
            <a:chOff x="10210800" y="466165"/>
            <a:chExt cx="1891553" cy="595065"/>
          </a:xfrm>
        </p:grpSpPr>
        <p:sp>
          <p:nvSpPr>
            <p:cNvPr id="8" name="矩形 7">
              <a:extLst>
                <a:ext uri="{FF2B5EF4-FFF2-40B4-BE49-F238E27FC236}">
                  <a16:creationId xmlns:a16="http://schemas.microsoft.com/office/drawing/2014/main" id="{C6A55726-E9B6-237B-73B9-3CBFDED75BC0}"/>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4">
              <a:extLst>
                <a:ext uri="{FF2B5EF4-FFF2-40B4-BE49-F238E27FC236}">
                  <a16:creationId xmlns:a16="http://schemas.microsoft.com/office/drawing/2014/main" id="{8A9FDC43-A326-2645-8B7C-49B4A352C896}"/>
                </a:ext>
              </a:extLst>
            </p:cNvPr>
            <p:cNvPicPr>
              <a:picLocks noChangeAspect="1"/>
            </p:cNvPicPr>
            <p:nvPr/>
          </p:nvPicPr>
          <p:blipFill>
            <a:blip r:embed="rId3"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1901382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322170-F980-80A4-7C4A-540B8AD6E570}"/>
              </a:ext>
            </a:extLst>
          </p:cNvPr>
          <p:cNvSpPr>
            <a:spLocks noGrp="1"/>
          </p:cNvSpPr>
          <p:nvPr>
            <p:ph idx="1"/>
          </p:nvPr>
        </p:nvSpPr>
        <p:spPr/>
        <p:txBody>
          <a:bodyPr/>
          <a:lstStyle/>
          <a:p>
            <a:r>
              <a:rPr kumimoji="1" lang="en-US" altLang="zh-CN" dirty="0" err="1"/>
              <a:t>KnightKing</a:t>
            </a:r>
            <a:r>
              <a:rPr kumimoji="1" lang="zh-CN" altLang="en-US" dirty="0"/>
              <a:t>： “ 毫不费力的在大图上协调百万的</a:t>
            </a:r>
            <a:r>
              <a:rPr kumimoji="1" lang="en-US" altLang="zh-CN" dirty="0"/>
              <a:t>walker</a:t>
            </a:r>
            <a:r>
              <a:rPr kumimoji="1" lang="zh-CN" altLang="en-US" dirty="0"/>
              <a:t>”、</a:t>
            </a:r>
            <a:endParaRPr kumimoji="1" lang="en-US" altLang="zh-CN" dirty="0"/>
          </a:p>
          <a:p>
            <a:pPr lvl="1"/>
            <a:r>
              <a:rPr kumimoji="1" lang="zh-CN" altLang="en-US" dirty="0"/>
              <a:t>采用以</a:t>
            </a:r>
            <a:r>
              <a:rPr kumimoji="1" lang="en-US" altLang="zh-CN" dirty="0"/>
              <a:t>walker</a:t>
            </a:r>
            <a:r>
              <a:rPr kumimoji="1" lang="zh-CN" altLang="en-US" dirty="0"/>
              <a:t>为中心的设计，“</a:t>
            </a:r>
            <a:r>
              <a:rPr kumimoji="1" lang="en-US" altLang="zh-CN" dirty="0"/>
              <a:t>think-like-a-walker</a:t>
            </a:r>
            <a:r>
              <a:rPr kumimoji="1" lang="zh-CN" altLang="en-US" dirty="0"/>
              <a:t>”</a:t>
            </a:r>
            <a:endParaRPr kumimoji="1" lang="en-US" altLang="zh-CN" dirty="0"/>
          </a:p>
          <a:p>
            <a:pPr lvl="1"/>
            <a:r>
              <a:rPr kumimoji="1" lang="zh-CN" altLang="en-US" dirty="0"/>
              <a:t>快速选择下一条边的能力</a:t>
            </a:r>
            <a:endParaRPr kumimoji="1" lang="en-US" altLang="zh-CN" dirty="0"/>
          </a:p>
          <a:p>
            <a:r>
              <a:rPr kumimoji="1" lang="en-US" altLang="zh-CN" dirty="0" err="1"/>
              <a:t>KnightKing</a:t>
            </a:r>
            <a:r>
              <a:rPr kumimoji="1" lang="en-US" altLang="zh-CN" dirty="0"/>
              <a:t> </a:t>
            </a:r>
            <a:r>
              <a:rPr kumimoji="1" lang="zh-CN" altLang="en-US" dirty="0"/>
              <a:t>主要贡献</a:t>
            </a:r>
            <a:endParaRPr kumimoji="1" lang="en-US" altLang="zh-CN" dirty="0"/>
          </a:p>
          <a:p>
            <a:pPr lvl="1"/>
            <a:r>
              <a:rPr kumimoji="1" lang="zh-CN" altLang="en-US" dirty="0"/>
              <a:t>第一个统一的随机游走计算框架</a:t>
            </a:r>
            <a:endParaRPr kumimoji="1" lang="en-US" altLang="zh-CN" dirty="0"/>
          </a:p>
          <a:p>
            <a:pPr lvl="1"/>
            <a:r>
              <a:rPr kumimoji="1" lang="zh-CN" altLang="en-US" dirty="0"/>
              <a:t>引入了一个统一的转移概率的定义，有效刻画了各类随机游走算法</a:t>
            </a:r>
            <a:endParaRPr kumimoji="1" lang="en-US" altLang="zh-CN" dirty="0"/>
          </a:p>
          <a:p>
            <a:pPr lvl="1"/>
            <a:r>
              <a:rPr kumimoji="1" lang="zh-CN" altLang="en-US" dirty="0"/>
              <a:t>采用了拒绝采样的方式加速了边采样过程</a:t>
            </a:r>
            <a:endParaRPr kumimoji="1" lang="en-US" altLang="zh-CN" dirty="0"/>
          </a:p>
          <a:p>
            <a:pPr lvl="1"/>
            <a:r>
              <a:rPr kumimoji="1" lang="zh-CN" altLang="en-US" dirty="0"/>
              <a:t>提供了支持以</a:t>
            </a:r>
            <a:r>
              <a:rPr kumimoji="1" lang="en-US" altLang="zh-CN" dirty="0"/>
              <a:t>walk</a:t>
            </a:r>
            <a:r>
              <a:rPr kumimoji="1" lang="zh-CN" altLang="en-US" dirty="0"/>
              <a:t>为中心的编程模型</a:t>
            </a:r>
            <a:endParaRPr kumimoji="1" lang="en-US" altLang="zh-CN" dirty="0"/>
          </a:p>
          <a:p>
            <a:pPr lvl="1"/>
            <a:r>
              <a:rPr kumimoji="1" lang="zh-CN" altLang="en-US" dirty="0"/>
              <a:t>对通用游走过程做了系统方面的性能优化</a:t>
            </a:r>
            <a:endParaRPr kumimoji="1" lang="en-US" altLang="zh-CN" dirty="0"/>
          </a:p>
          <a:p>
            <a:pPr lvl="1"/>
            <a:r>
              <a:rPr kumimoji="1" lang="zh-CN" altLang="en-US" dirty="0"/>
              <a:t>支持分布式，具有可扩展性</a:t>
            </a:r>
            <a:endParaRPr kumimoji="1" lang="en-US" altLang="zh-CN" dirty="0"/>
          </a:p>
          <a:p>
            <a:pPr lvl="1"/>
            <a:endParaRPr kumimoji="1" lang="en-US" altLang="zh-CN" dirty="0"/>
          </a:p>
        </p:txBody>
      </p:sp>
      <p:sp>
        <p:nvSpPr>
          <p:cNvPr id="3" name="标题 2">
            <a:extLst>
              <a:ext uri="{FF2B5EF4-FFF2-40B4-BE49-F238E27FC236}">
                <a16:creationId xmlns:a16="http://schemas.microsoft.com/office/drawing/2014/main" id="{B3BC6905-EE85-FF2E-C647-3FD0EA2954C0}"/>
              </a:ext>
            </a:extLst>
          </p:cNvPr>
          <p:cNvSpPr>
            <a:spLocks noGrp="1"/>
          </p:cNvSpPr>
          <p:nvPr>
            <p:ph type="title"/>
          </p:nvPr>
        </p:nvSpPr>
        <p:spPr/>
        <p:txBody>
          <a:bodyPr>
            <a:noAutofit/>
          </a:bodyPr>
          <a:lstStyle/>
          <a:p>
            <a:r>
              <a:rPr kumimoji="1" lang="en-US" altLang="zh-CN" sz="2800" dirty="0" err="1"/>
              <a:t>KnightKing</a:t>
            </a:r>
            <a:r>
              <a:rPr kumimoji="1" lang="en-US" altLang="zh-CN" sz="2800" dirty="0"/>
              <a:t>:</a:t>
            </a:r>
            <a:r>
              <a:rPr kumimoji="1" lang="zh-CN" altLang="en-US" sz="2800" dirty="0"/>
              <a:t>高效的随机游走引擎</a:t>
            </a:r>
          </a:p>
        </p:txBody>
      </p:sp>
      <p:grpSp>
        <p:nvGrpSpPr>
          <p:cNvPr id="4" name="组合 3">
            <a:extLst>
              <a:ext uri="{FF2B5EF4-FFF2-40B4-BE49-F238E27FC236}">
                <a16:creationId xmlns:a16="http://schemas.microsoft.com/office/drawing/2014/main" id="{D3F98590-1CA3-F3BC-FC9E-82ED26AF8A4A}"/>
              </a:ext>
            </a:extLst>
          </p:cNvPr>
          <p:cNvGrpSpPr/>
          <p:nvPr/>
        </p:nvGrpSpPr>
        <p:grpSpPr>
          <a:xfrm>
            <a:off x="10210800" y="466165"/>
            <a:ext cx="1891553" cy="595065"/>
            <a:chOff x="10210800" y="466165"/>
            <a:chExt cx="1891553" cy="595065"/>
          </a:xfrm>
        </p:grpSpPr>
        <p:sp>
          <p:nvSpPr>
            <p:cNvPr id="5" name="矩形 4">
              <a:extLst>
                <a:ext uri="{FF2B5EF4-FFF2-40B4-BE49-F238E27FC236}">
                  <a16:creationId xmlns:a16="http://schemas.microsoft.com/office/drawing/2014/main" id="{89EECEFB-25B5-0A44-B978-DE49FB238C01}"/>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4">
              <a:extLst>
                <a:ext uri="{FF2B5EF4-FFF2-40B4-BE49-F238E27FC236}">
                  <a16:creationId xmlns:a16="http://schemas.microsoft.com/office/drawing/2014/main" id="{9A3638F8-5AB1-4E9E-2B4B-CEBB6E61C156}"/>
                </a:ext>
              </a:extLst>
            </p:cNvPr>
            <p:cNvPicPr>
              <a:picLocks noChangeAspect="1"/>
            </p:cNvPicPr>
            <p:nvPr/>
          </p:nvPicPr>
          <p:blipFill>
            <a:blip r:embed="rId3"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3601361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B75E294-9FA2-BE3C-F84D-0BBF93F7E628}"/>
                  </a:ext>
                </a:extLst>
              </p:cNvPr>
              <p:cNvSpPr>
                <a:spLocks noGrp="1"/>
              </p:cNvSpPr>
              <p:nvPr>
                <p:ph idx="1"/>
              </p:nvPr>
            </p:nvSpPr>
            <p:spPr/>
            <p:txBody>
              <a:bodyPr/>
              <a:lstStyle/>
              <a:p>
                <a:r>
                  <a:rPr kumimoji="1" lang="zh-CN" altLang="en-US" dirty="0"/>
                  <a:t>对于一个 </a:t>
                </a:r>
                <a:r>
                  <a:rPr kumimoji="1" lang="en-US" altLang="zh-CN" dirty="0"/>
                  <a:t>walker</a:t>
                </a:r>
                <a:r>
                  <a:rPr kumimoji="1" lang="zh-CN" altLang="en-US" dirty="0"/>
                  <a:t> </a:t>
                </a:r>
                <a:r>
                  <a:rPr kumimoji="1" lang="en-US" altLang="zh-CN" dirty="0"/>
                  <a:t>w</a:t>
                </a:r>
                <a:r>
                  <a:rPr kumimoji="1" lang="zh-CN" altLang="en-US" dirty="0"/>
                  <a:t>，当前停留在节点</a:t>
                </a:r>
                <a:r>
                  <a:rPr kumimoji="1" lang="en-US" altLang="zh-CN" dirty="0"/>
                  <a:t>v</a:t>
                </a:r>
                <a:r>
                  <a:rPr kumimoji="1" lang="zh-CN" altLang="en-US" dirty="0"/>
                  <a:t>，该</a:t>
                </a:r>
                <a:r>
                  <a:rPr kumimoji="1" lang="en-US" altLang="zh-CN" dirty="0"/>
                  <a:t>walker</a:t>
                </a:r>
                <a:r>
                  <a:rPr kumimoji="1" lang="zh-CN" altLang="en-US" dirty="0"/>
                  <a:t>通过</a:t>
                </a:r>
                <a:r>
                  <a:rPr kumimoji="1" lang="en-US" altLang="zh-CN" dirty="0"/>
                  <a:t>v</a:t>
                </a:r>
                <a:r>
                  <a:rPr kumimoji="1" lang="zh-CN" altLang="en-US" dirty="0"/>
                  <a:t>的一条出边</a:t>
                </a:r>
                <a:r>
                  <a:rPr kumimoji="1" lang="en-US" altLang="zh-CN" dirty="0"/>
                  <a:t>e</a:t>
                </a:r>
                <a:r>
                  <a:rPr kumimoji="1" lang="zh-CN" altLang="en-US" dirty="0"/>
                  <a:t>转发到下一跳的概率为</a:t>
                </a:r>
                <a:endParaRPr kumimoji="1" lang="en-US" altLang="zh-CN" dirty="0"/>
              </a:p>
              <a:p>
                <a:pPr marL="0"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𝑒</m:t>
                          </m:r>
                        </m:e>
                      </m:d>
                      <m:r>
                        <a:rPr kumimoji="1" lang="en-US" altLang="zh-CN" i="1">
                          <a:latin typeface="Cambria Math" panose="02040503050406030204" pitchFamily="18" charset="0"/>
                        </a:rPr>
                        <m:t>=</m:t>
                      </m:r>
                      <m:sSub>
                        <m:sSubPr>
                          <m:ctrlPr>
                            <a:rPr kumimoji="1" lang="en-US" altLang="zh-CN" i="1" smtClean="0">
                              <a:solidFill>
                                <a:schemeClr val="accent2"/>
                              </a:solidFill>
                              <a:latin typeface="Cambria Math" panose="02040503050406030204" pitchFamily="18" charset="0"/>
                            </a:rPr>
                          </m:ctrlPr>
                        </m:sSubPr>
                        <m:e>
                          <m:r>
                            <a:rPr kumimoji="1" lang="en-US" altLang="zh-CN" i="1">
                              <a:solidFill>
                                <a:schemeClr val="accent2"/>
                              </a:solidFill>
                              <a:latin typeface="Cambria Math" panose="02040503050406030204" pitchFamily="18" charset="0"/>
                            </a:rPr>
                            <m:t>𝑃</m:t>
                          </m:r>
                        </m:e>
                        <m:sub>
                          <m:r>
                            <a:rPr kumimoji="1" lang="en-US" altLang="zh-CN" i="1">
                              <a:solidFill>
                                <a:schemeClr val="accent2"/>
                              </a:solidFill>
                              <a:latin typeface="Cambria Math" panose="02040503050406030204" pitchFamily="18" charset="0"/>
                            </a:rPr>
                            <m:t>𝑠</m:t>
                          </m:r>
                        </m:sub>
                      </m:sSub>
                      <m:d>
                        <m:dPr>
                          <m:ctrlPr>
                            <a:rPr kumimoji="1" lang="en-US" altLang="zh-CN" i="1">
                              <a:solidFill>
                                <a:schemeClr val="accent2"/>
                              </a:solidFill>
                              <a:latin typeface="Cambria Math" panose="02040503050406030204" pitchFamily="18" charset="0"/>
                            </a:rPr>
                          </m:ctrlPr>
                        </m:dPr>
                        <m:e>
                          <m:r>
                            <a:rPr kumimoji="1" lang="en-US" altLang="zh-CN" i="1">
                              <a:solidFill>
                                <a:schemeClr val="accent2"/>
                              </a:solidFill>
                              <a:latin typeface="Cambria Math" panose="02040503050406030204" pitchFamily="18" charset="0"/>
                            </a:rPr>
                            <m:t>𝑒</m:t>
                          </m:r>
                        </m:e>
                      </m:d>
                      <m:r>
                        <a:rPr kumimoji="1" lang="en-US" altLang="zh-CN" i="1">
                          <a:solidFill>
                            <a:schemeClr val="accent2"/>
                          </a:solidFill>
                          <a:latin typeface="Cambria Math" panose="02040503050406030204" pitchFamily="18" charset="0"/>
                        </a:rPr>
                        <m:t>·</m:t>
                      </m:r>
                      <m:sSub>
                        <m:sSubPr>
                          <m:ctrlPr>
                            <a:rPr kumimoji="1" lang="en-US" altLang="zh-CN" i="1" smtClean="0">
                              <a:solidFill>
                                <a:schemeClr val="accent3"/>
                              </a:solidFill>
                              <a:latin typeface="Cambria Math" panose="02040503050406030204" pitchFamily="18" charset="0"/>
                            </a:rPr>
                          </m:ctrlPr>
                        </m:sSubPr>
                        <m:e>
                          <m:r>
                            <a:rPr kumimoji="1" lang="en-US" altLang="zh-CN" i="1">
                              <a:solidFill>
                                <a:schemeClr val="accent3"/>
                              </a:solidFill>
                              <a:latin typeface="Cambria Math" panose="02040503050406030204" pitchFamily="18" charset="0"/>
                            </a:rPr>
                            <m:t>𝑃</m:t>
                          </m:r>
                        </m:e>
                        <m:sub>
                          <m:r>
                            <a:rPr kumimoji="1" lang="en-US" altLang="zh-CN" i="1">
                              <a:solidFill>
                                <a:schemeClr val="accent3"/>
                              </a:solidFill>
                              <a:latin typeface="Cambria Math" panose="02040503050406030204" pitchFamily="18" charset="0"/>
                            </a:rPr>
                            <m:t>𝑑</m:t>
                          </m:r>
                        </m:sub>
                      </m:sSub>
                      <m:d>
                        <m:dPr>
                          <m:ctrlPr>
                            <a:rPr kumimoji="1" lang="en-US" altLang="zh-CN" i="1">
                              <a:solidFill>
                                <a:schemeClr val="accent3"/>
                              </a:solidFill>
                              <a:latin typeface="Cambria Math" panose="02040503050406030204" pitchFamily="18" charset="0"/>
                            </a:rPr>
                          </m:ctrlPr>
                        </m:dPr>
                        <m:e>
                          <m:r>
                            <a:rPr kumimoji="1" lang="en-US" altLang="zh-CN" i="1">
                              <a:solidFill>
                                <a:schemeClr val="accent3"/>
                              </a:solidFill>
                              <a:latin typeface="Cambria Math" panose="02040503050406030204" pitchFamily="18" charset="0"/>
                            </a:rPr>
                            <m:t>𝑒</m:t>
                          </m:r>
                          <m:r>
                            <a:rPr kumimoji="1" lang="en-US" altLang="zh-CN" i="1">
                              <a:solidFill>
                                <a:schemeClr val="accent3"/>
                              </a:solidFill>
                              <a:latin typeface="Cambria Math" panose="02040503050406030204" pitchFamily="18" charset="0"/>
                            </a:rPr>
                            <m:t>,</m:t>
                          </m:r>
                          <m:r>
                            <a:rPr kumimoji="1" lang="en-US" altLang="zh-CN" i="1">
                              <a:solidFill>
                                <a:schemeClr val="accent3"/>
                              </a:solidFill>
                              <a:latin typeface="Cambria Math" panose="02040503050406030204" pitchFamily="18" charset="0"/>
                            </a:rPr>
                            <m:t>𝑣</m:t>
                          </m:r>
                          <m:r>
                            <a:rPr kumimoji="1" lang="en-US" altLang="zh-CN" i="1">
                              <a:solidFill>
                                <a:schemeClr val="accent3"/>
                              </a:solidFill>
                              <a:latin typeface="Cambria Math" panose="02040503050406030204" pitchFamily="18" charset="0"/>
                            </a:rPr>
                            <m:t>,</m:t>
                          </m:r>
                          <m:r>
                            <a:rPr kumimoji="1" lang="en-US" altLang="zh-CN" i="1">
                              <a:solidFill>
                                <a:schemeClr val="accent3"/>
                              </a:solidFill>
                              <a:latin typeface="Cambria Math" panose="02040503050406030204" pitchFamily="18" charset="0"/>
                            </a:rPr>
                            <m:t>𝑤</m:t>
                          </m:r>
                        </m:e>
                      </m:d>
                      <m:r>
                        <a:rPr kumimoji="1" lang="en-US" altLang="zh-CN" i="1">
                          <a:solidFill>
                            <a:schemeClr val="accent3"/>
                          </a:solidFill>
                          <a:latin typeface="Cambria Math" panose="02040503050406030204" pitchFamily="18" charset="0"/>
                        </a:rPr>
                        <m:t>·</m:t>
                      </m:r>
                      <m:sSub>
                        <m:sSubPr>
                          <m:ctrlPr>
                            <a:rPr kumimoji="1" lang="en-US" altLang="zh-CN" i="1" smtClean="0">
                              <a:solidFill>
                                <a:schemeClr val="accent5"/>
                              </a:solidFill>
                              <a:latin typeface="Cambria Math" panose="02040503050406030204" pitchFamily="18" charset="0"/>
                            </a:rPr>
                          </m:ctrlPr>
                        </m:sSubPr>
                        <m:e>
                          <m:r>
                            <a:rPr kumimoji="1" lang="en-US" altLang="zh-CN" i="1">
                              <a:solidFill>
                                <a:schemeClr val="accent5"/>
                              </a:solidFill>
                              <a:latin typeface="Cambria Math" panose="02040503050406030204" pitchFamily="18" charset="0"/>
                            </a:rPr>
                            <m:t>𝑃</m:t>
                          </m:r>
                        </m:e>
                        <m:sub>
                          <m:r>
                            <a:rPr kumimoji="1" lang="en-US" altLang="zh-CN" i="1">
                              <a:solidFill>
                                <a:schemeClr val="accent5"/>
                              </a:solidFill>
                              <a:latin typeface="Cambria Math" panose="02040503050406030204" pitchFamily="18" charset="0"/>
                            </a:rPr>
                            <m:t>𝑒</m:t>
                          </m:r>
                        </m:sub>
                      </m:sSub>
                      <m:d>
                        <m:dPr>
                          <m:ctrlPr>
                            <a:rPr kumimoji="1" lang="en-US" altLang="zh-CN" i="1">
                              <a:solidFill>
                                <a:schemeClr val="accent5"/>
                              </a:solidFill>
                              <a:latin typeface="Cambria Math" panose="02040503050406030204" pitchFamily="18" charset="0"/>
                            </a:rPr>
                          </m:ctrlPr>
                        </m:dPr>
                        <m:e>
                          <m:r>
                            <a:rPr kumimoji="1" lang="en-US" altLang="zh-CN" i="1">
                              <a:solidFill>
                                <a:schemeClr val="accent5"/>
                              </a:solidFill>
                              <a:latin typeface="Cambria Math" panose="02040503050406030204" pitchFamily="18" charset="0"/>
                            </a:rPr>
                            <m:t>𝑣</m:t>
                          </m:r>
                          <m:r>
                            <a:rPr kumimoji="1" lang="en-US" altLang="zh-CN" i="1">
                              <a:solidFill>
                                <a:schemeClr val="accent5"/>
                              </a:solidFill>
                              <a:latin typeface="Cambria Math" panose="02040503050406030204" pitchFamily="18" charset="0"/>
                            </a:rPr>
                            <m:t>,</m:t>
                          </m:r>
                          <m:r>
                            <a:rPr kumimoji="1" lang="en-US" altLang="zh-CN" i="1">
                              <a:solidFill>
                                <a:schemeClr val="accent5"/>
                              </a:solidFill>
                              <a:latin typeface="Cambria Math" panose="02040503050406030204" pitchFamily="18" charset="0"/>
                            </a:rPr>
                            <m:t>𝑤</m:t>
                          </m:r>
                        </m:e>
                      </m:d>
                    </m:oMath>
                  </m:oMathPara>
                </a14:m>
                <a:endParaRPr kumimoji="1" lang="en-US" altLang="zh-CN" b="0" dirty="0"/>
              </a:p>
              <a:p>
                <a:pPr marL="0" indent="0">
                  <a:buNone/>
                </a:pPr>
                <a:r>
                  <a:rPr kumimoji="1" lang="zh-CN" altLang="en-US" dirty="0"/>
                  <a:t>其中</a:t>
                </a:r>
                <a:endParaRPr kumimoji="1" lang="en-US" altLang="zh-CN" i="1" dirty="0">
                  <a:latin typeface="Cambria Math" panose="02040503050406030204" pitchFamily="18" charset="0"/>
                </a:endParaRPr>
              </a:p>
              <a:p>
                <a:pPr marL="0" indent="0">
                  <a:buNone/>
                </a:pPr>
                <a14:m>
                  <m:oMath xmlns:m="http://schemas.openxmlformats.org/officeDocument/2006/math">
                    <m:sSub>
                      <m:sSubPr>
                        <m:ctrlPr>
                          <a:rPr kumimoji="1" lang="en-US" altLang="zh-CN" i="1" smtClean="0">
                            <a:solidFill>
                              <a:schemeClr val="accent2"/>
                            </a:solidFill>
                            <a:latin typeface="Cambria Math" panose="02040503050406030204" pitchFamily="18" charset="0"/>
                          </a:rPr>
                        </m:ctrlPr>
                      </m:sSubPr>
                      <m:e>
                        <m:r>
                          <a:rPr kumimoji="1" lang="en-US" altLang="zh-CN" i="1">
                            <a:solidFill>
                              <a:schemeClr val="accent2"/>
                            </a:solidFill>
                            <a:latin typeface="Cambria Math" panose="02040503050406030204" pitchFamily="18" charset="0"/>
                          </a:rPr>
                          <m:t>𝑃</m:t>
                        </m:r>
                      </m:e>
                      <m:sub>
                        <m:r>
                          <a:rPr kumimoji="1" lang="en-US" altLang="zh-CN" i="1">
                            <a:solidFill>
                              <a:schemeClr val="accent2"/>
                            </a:solidFill>
                            <a:latin typeface="Cambria Math" panose="02040503050406030204" pitchFamily="18" charset="0"/>
                          </a:rPr>
                          <m:t>𝑠</m:t>
                        </m:r>
                      </m:sub>
                    </m:sSub>
                    <m:d>
                      <m:dPr>
                        <m:ctrlPr>
                          <a:rPr kumimoji="1" lang="en-US" altLang="zh-CN" i="1">
                            <a:solidFill>
                              <a:schemeClr val="accent2"/>
                            </a:solidFill>
                            <a:latin typeface="Cambria Math" panose="02040503050406030204" pitchFamily="18" charset="0"/>
                          </a:rPr>
                        </m:ctrlPr>
                      </m:dPr>
                      <m:e>
                        <m:r>
                          <a:rPr kumimoji="1" lang="en-US" altLang="zh-CN" i="1">
                            <a:solidFill>
                              <a:schemeClr val="accent2"/>
                            </a:solidFill>
                            <a:latin typeface="Cambria Math" panose="02040503050406030204" pitchFamily="18" charset="0"/>
                          </a:rPr>
                          <m:t>𝑒</m:t>
                        </m:r>
                      </m:e>
                    </m:d>
                  </m:oMath>
                </a14:m>
                <a:r>
                  <a:rPr kumimoji="1" lang="zh-CN" altLang="en-US" dirty="0"/>
                  <a:t>为静态分量，反应了输入图的属性，保持恒定</a:t>
                </a:r>
                <a:endParaRPr kumimoji="1" lang="en-US" altLang="zh-CN" i="1" dirty="0">
                  <a:latin typeface="Cambria Math" panose="02040503050406030204" pitchFamily="18" charset="0"/>
                </a:endParaRPr>
              </a:p>
              <a:p>
                <a:pPr marL="0" indent="0">
                  <a:buNone/>
                </a:pPr>
                <a14:m>
                  <m:oMath xmlns:m="http://schemas.openxmlformats.org/officeDocument/2006/math">
                    <m:sSub>
                      <m:sSubPr>
                        <m:ctrlPr>
                          <a:rPr kumimoji="1" lang="en-US" altLang="zh-CN" i="1" smtClean="0">
                            <a:solidFill>
                              <a:schemeClr val="accent3"/>
                            </a:solidFill>
                            <a:latin typeface="Cambria Math" panose="02040503050406030204" pitchFamily="18" charset="0"/>
                          </a:rPr>
                        </m:ctrlPr>
                      </m:sSubPr>
                      <m:e>
                        <m:r>
                          <a:rPr kumimoji="1" lang="en-US" altLang="zh-CN" i="1">
                            <a:solidFill>
                              <a:schemeClr val="accent3"/>
                            </a:solidFill>
                            <a:latin typeface="Cambria Math" panose="02040503050406030204" pitchFamily="18" charset="0"/>
                          </a:rPr>
                          <m:t>𝑃</m:t>
                        </m:r>
                      </m:e>
                      <m:sub>
                        <m:r>
                          <a:rPr kumimoji="1" lang="en-US" altLang="zh-CN" i="1">
                            <a:solidFill>
                              <a:schemeClr val="accent3"/>
                            </a:solidFill>
                            <a:latin typeface="Cambria Math" panose="02040503050406030204" pitchFamily="18" charset="0"/>
                          </a:rPr>
                          <m:t>𝑑</m:t>
                        </m:r>
                      </m:sub>
                    </m:sSub>
                    <m:d>
                      <m:dPr>
                        <m:ctrlPr>
                          <a:rPr kumimoji="1" lang="en-US" altLang="zh-CN" i="1">
                            <a:solidFill>
                              <a:schemeClr val="accent3"/>
                            </a:solidFill>
                            <a:latin typeface="Cambria Math" panose="02040503050406030204" pitchFamily="18" charset="0"/>
                          </a:rPr>
                        </m:ctrlPr>
                      </m:dPr>
                      <m:e>
                        <m:r>
                          <a:rPr kumimoji="1" lang="en-US" altLang="zh-CN" i="1">
                            <a:solidFill>
                              <a:schemeClr val="accent3"/>
                            </a:solidFill>
                            <a:latin typeface="Cambria Math" panose="02040503050406030204" pitchFamily="18" charset="0"/>
                          </a:rPr>
                          <m:t>𝑒</m:t>
                        </m:r>
                        <m:r>
                          <a:rPr kumimoji="1" lang="en-US" altLang="zh-CN" i="1">
                            <a:solidFill>
                              <a:schemeClr val="accent3"/>
                            </a:solidFill>
                            <a:latin typeface="Cambria Math" panose="02040503050406030204" pitchFamily="18" charset="0"/>
                          </a:rPr>
                          <m:t>,</m:t>
                        </m:r>
                        <m:r>
                          <a:rPr kumimoji="1" lang="en-US" altLang="zh-CN" i="1">
                            <a:solidFill>
                              <a:schemeClr val="accent3"/>
                            </a:solidFill>
                            <a:latin typeface="Cambria Math" panose="02040503050406030204" pitchFamily="18" charset="0"/>
                          </a:rPr>
                          <m:t>𝑣</m:t>
                        </m:r>
                        <m:r>
                          <a:rPr kumimoji="1" lang="en-US" altLang="zh-CN" i="1">
                            <a:solidFill>
                              <a:schemeClr val="accent3"/>
                            </a:solidFill>
                            <a:latin typeface="Cambria Math" panose="02040503050406030204" pitchFamily="18" charset="0"/>
                          </a:rPr>
                          <m:t>,</m:t>
                        </m:r>
                        <m:r>
                          <a:rPr kumimoji="1" lang="en-US" altLang="zh-CN" i="1">
                            <a:solidFill>
                              <a:schemeClr val="accent3"/>
                            </a:solidFill>
                            <a:latin typeface="Cambria Math" panose="02040503050406030204" pitchFamily="18" charset="0"/>
                          </a:rPr>
                          <m:t>𝑤</m:t>
                        </m:r>
                      </m:e>
                    </m:d>
                  </m:oMath>
                </a14:m>
                <a:r>
                  <a:rPr kumimoji="1" lang="zh-CN" altLang="en-US" dirty="0"/>
                  <a:t>为动态分量，反应了</a:t>
                </a:r>
                <a:r>
                  <a:rPr kumimoji="1" lang="en-US" altLang="zh-CN" dirty="0"/>
                  <a:t>walker</a:t>
                </a:r>
                <a:r>
                  <a:rPr kumimoji="1" lang="zh-CN" altLang="en-US" dirty="0"/>
                  <a:t>的偏好和状态</a:t>
                </a:r>
                <a:endParaRPr kumimoji="1" lang="en-US" altLang="zh-CN" dirty="0"/>
              </a:p>
              <a:p>
                <a:pPr marL="0" indent="0">
                  <a:buNone/>
                </a:pPr>
                <a14:m>
                  <m:oMath xmlns:m="http://schemas.openxmlformats.org/officeDocument/2006/math">
                    <m:sSub>
                      <m:sSubPr>
                        <m:ctrlPr>
                          <a:rPr kumimoji="1" lang="en-US" altLang="zh-CN" b="0" i="1" smtClean="0">
                            <a:solidFill>
                              <a:schemeClr val="accent5"/>
                            </a:solidFill>
                            <a:latin typeface="Cambria Math" panose="02040503050406030204" pitchFamily="18" charset="0"/>
                          </a:rPr>
                        </m:ctrlPr>
                      </m:sSubPr>
                      <m:e>
                        <m:r>
                          <a:rPr kumimoji="1" lang="en-US" altLang="zh-CN" b="0" i="1" smtClean="0">
                            <a:solidFill>
                              <a:schemeClr val="accent5"/>
                            </a:solidFill>
                            <a:latin typeface="Cambria Math" panose="02040503050406030204" pitchFamily="18" charset="0"/>
                          </a:rPr>
                          <m:t>𝑃</m:t>
                        </m:r>
                      </m:e>
                      <m:sub>
                        <m:r>
                          <a:rPr kumimoji="1" lang="en-US" altLang="zh-CN" b="0" i="1" smtClean="0">
                            <a:solidFill>
                              <a:schemeClr val="accent5"/>
                            </a:solidFill>
                            <a:latin typeface="Cambria Math" panose="02040503050406030204" pitchFamily="18" charset="0"/>
                          </a:rPr>
                          <m:t>𝑒</m:t>
                        </m:r>
                      </m:sub>
                    </m:sSub>
                    <m:d>
                      <m:dPr>
                        <m:ctrlPr>
                          <a:rPr kumimoji="1" lang="en-US" altLang="zh-CN" b="0" i="1" smtClean="0">
                            <a:solidFill>
                              <a:schemeClr val="accent5"/>
                            </a:solidFill>
                            <a:latin typeface="Cambria Math" panose="02040503050406030204" pitchFamily="18" charset="0"/>
                          </a:rPr>
                        </m:ctrlPr>
                      </m:dPr>
                      <m:e>
                        <m:r>
                          <a:rPr kumimoji="1" lang="en-US" altLang="zh-CN" b="0" i="1" smtClean="0">
                            <a:solidFill>
                              <a:schemeClr val="accent5"/>
                            </a:solidFill>
                            <a:latin typeface="Cambria Math" panose="02040503050406030204" pitchFamily="18" charset="0"/>
                          </a:rPr>
                          <m:t>𝑣</m:t>
                        </m:r>
                        <m:r>
                          <a:rPr kumimoji="1" lang="en-US" altLang="zh-CN" b="0" i="1" smtClean="0">
                            <a:solidFill>
                              <a:schemeClr val="accent5"/>
                            </a:solidFill>
                            <a:latin typeface="Cambria Math" panose="02040503050406030204" pitchFamily="18" charset="0"/>
                          </a:rPr>
                          <m:t>,</m:t>
                        </m:r>
                        <m:r>
                          <a:rPr kumimoji="1" lang="en-US" altLang="zh-CN" b="0" i="1" smtClean="0">
                            <a:solidFill>
                              <a:schemeClr val="accent5"/>
                            </a:solidFill>
                            <a:latin typeface="Cambria Math" panose="02040503050406030204" pitchFamily="18" charset="0"/>
                          </a:rPr>
                          <m:t>𝑤</m:t>
                        </m:r>
                      </m:e>
                    </m:d>
                  </m:oMath>
                </a14:m>
                <a:r>
                  <a:rPr kumimoji="1" lang="zh-CN" altLang="en-US" dirty="0">
                    <a:solidFill>
                      <a:schemeClr val="accent5"/>
                    </a:solidFill>
                  </a:rPr>
                  <a:t> </a:t>
                </a:r>
                <a:r>
                  <a:rPr kumimoji="1" lang="zh-CN" altLang="en-US" dirty="0"/>
                  <a:t>为扩展分量，一般用于终止游走的条件</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mc:Choice>
        <mc:Fallback xmlns="">
          <p:sp>
            <p:nvSpPr>
              <p:cNvPr id="2" name="内容占位符 1">
                <a:extLst>
                  <a:ext uri="{FF2B5EF4-FFF2-40B4-BE49-F238E27FC236}">
                    <a16:creationId xmlns:a16="http://schemas.microsoft.com/office/drawing/2014/main" id="{BB75E294-9FA2-BE3C-F84D-0BBF93F7E628}"/>
                  </a:ext>
                </a:extLst>
              </p:cNvPr>
              <p:cNvSpPr>
                <a:spLocks noGrp="1" noRot="1" noChangeAspect="1" noMove="1" noResize="1" noEditPoints="1" noAdjustHandles="1" noChangeArrowheads="1" noChangeShapeType="1" noTextEdit="1"/>
              </p:cNvSpPr>
              <p:nvPr>
                <p:ph idx="1"/>
              </p:nvPr>
            </p:nvSpPr>
            <p:spPr>
              <a:blipFill>
                <a:blip r:embed="rId2"/>
                <a:stretch>
                  <a:fillRect l="-57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660FE430-912E-23F8-2A66-E6F384DF4366}"/>
              </a:ext>
            </a:extLst>
          </p:cNvPr>
          <p:cNvSpPr>
            <a:spLocks noGrp="1"/>
          </p:cNvSpPr>
          <p:nvPr>
            <p:ph type="title"/>
          </p:nvPr>
        </p:nvSpPr>
        <p:spPr/>
        <p:txBody>
          <a:bodyPr/>
          <a:lstStyle/>
          <a:p>
            <a:r>
              <a:rPr kumimoji="1" lang="zh-CN" altLang="en-US" dirty="0"/>
              <a:t>统一的转移概率定义</a:t>
            </a:r>
          </a:p>
        </p:txBody>
      </p:sp>
      <p:grpSp>
        <p:nvGrpSpPr>
          <p:cNvPr id="4" name="组合 3">
            <a:extLst>
              <a:ext uri="{FF2B5EF4-FFF2-40B4-BE49-F238E27FC236}">
                <a16:creationId xmlns:a16="http://schemas.microsoft.com/office/drawing/2014/main" id="{9683B5E4-D481-0DA9-58BE-574A00B0C5F0}"/>
              </a:ext>
            </a:extLst>
          </p:cNvPr>
          <p:cNvGrpSpPr/>
          <p:nvPr/>
        </p:nvGrpSpPr>
        <p:grpSpPr>
          <a:xfrm>
            <a:off x="802403" y="4591506"/>
            <a:ext cx="1420844" cy="1552188"/>
            <a:chOff x="2389156" y="2983452"/>
            <a:chExt cx="2394408" cy="2403835"/>
          </a:xfrm>
        </p:grpSpPr>
        <p:grpSp>
          <p:nvGrpSpPr>
            <p:cNvPr id="5" name="组合 4">
              <a:extLst>
                <a:ext uri="{FF2B5EF4-FFF2-40B4-BE49-F238E27FC236}">
                  <a16:creationId xmlns:a16="http://schemas.microsoft.com/office/drawing/2014/main" id="{6D9DA146-40E7-8C8B-555D-181FC706E455}"/>
                </a:ext>
              </a:extLst>
            </p:cNvPr>
            <p:cNvGrpSpPr/>
            <p:nvPr/>
          </p:nvGrpSpPr>
          <p:grpSpPr>
            <a:xfrm>
              <a:off x="2628264" y="3175510"/>
              <a:ext cx="1818729" cy="1432620"/>
              <a:chOff x="941369" y="2698207"/>
              <a:chExt cx="1818729" cy="1432620"/>
            </a:xfrm>
          </p:grpSpPr>
          <p:sp>
            <p:nvSpPr>
              <p:cNvPr id="14" name="椭圆 13">
                <a:extLst>
                  <a:ext uri="{FF2B5EF4-FFF2-40B4-BE49-F238E27FC236}">
                    <a16:creationId xmlns:a16="http://schemas.microsoft.com/office/drawing/2014/main" id="{5AB01246-62F3-741C-79F6-3D306A2ACFB1}"/>
                  </a:ext>
                </a:extLst>
              </p:cNvPr>
              <p:cNvSpPr/>
              <p:nvPr/>
            </p:nvSpPr>
            <p:spPr>
              <a:xfrm>
                <a:off x="941369" y="3195613"/>
                <a:ext cx="239698" cy="239698"/>
              </a:xfrm>
              <a:prstGeom prst="ellipse">
                <a:avLst/>
              </a:prstGeom>
              <a:solidFill>
                <a:srgbClr val="A5A5A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15" name="椭圆 14">
                <a:extLst>
                  <a:ext uri="{FF2B5EF4-FFF2-40B4-BE49-F238E27FC236}">
                    <a16:creationId xmlns:a16="http://schemas.microsoft.com/office/drawing/2014/main" id="{51B173B2-B2F4-9380-6F57-E4B7C44E90C0}"/>
                  </a:ext>
                </a:extLst>
              </p:cNvPr>
              <p:cNvSpPr/>
              <p:nvPr/>
            </p:nvSpPr>
            <p:spPr>
              <a:xfrm>
                <a:off x="2394568" y="3082521"/>
                <a:ext cx="239698" cy="23969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6" name="椭圆 15">
                <a:extLst>
                  <a:ext uri="{FF2B5EF4-FFF2-40B4-BE49-F238E27FC236}">
                    <a16:creationId xmlns:a16="http://schemas.microsoft.com/office/drawing/2014/main" id="{9B3F4333-7853-08B2-FB5A-95A128832D76}"/>
                  </a:ext>
                </a:extLst>
              </p:cNvPr>
              <p:cNvSpPr/>
              <p:nvPr/>
            </p:nvSpPr>
            <p:spPr>
              <a:xfrm>
                <a:off x="1573855" y="2698207"/>
                <a:ext cx="239698" cy="239698"/>
              </a:xfrm>
              <a:prstGeom prst="ellipse">
                <a:avLst/>
              </a:prstGeom>
              <a:solidFill>
                <a:srgbClr val="B797C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17" name="椭圆 16">
                <a:extLst>
                  <a:ext uri="{FF2B5EF4-FFF2-40B4-BE49-F238E27FC236}">
                    <a16:creationId xmlns:a16="http://schemas.microsoft.com/office/drawing/2014/main" id="{4202AEE0-F3D3-11E3-E1FA-E00F4542D583}"/>
                  </a:ext>
                </a:extLst>
              </p:cNvPr>
              <p:cNvSpPr/>
              <p:nvPr/>
            </p:nvSpPr>
            <p:spPr>
              <a:xfrm>
                <a:off x="1717633" y="3360376"/>
                <a:ext cx="239698" cy="2396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50EF86A0-10E3-6C9D-1F81-6BFA45BEC2B9}"/>
                  </a:ext>
                </a:extLst>
              </p:cNvPr>
              <p:cNvSpPr/>
              <p:nvPr/>
            </p:nvSpPr>
            <p:spPr>
              <a:xfrm>
                <a:off x="2520400" y="3891129"/>
                <a:ext cx="239698" cy="239698"/>
              </a:xfrm>
              <a:prstGeom prst="ellipse">
                <a:avLst/>
              </a:prstGeom>
              <a:solidFill>
                <a:srgbClr val="FFDF7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cxnSp>
            <p:nvCxnSpPr>
              <p:cNvPr id="19" name="直接连接符 143">
                <a:extLst>
                  <a:ext uri="{FF2B5EF4-FFF2-40B4-BE49-F238E27FC236}">
                    <a16:creationId xmlns:a16="http://schemas.microsoft.com/office/drawing/2014/main" id="{FC420B96-B472-D1D4-26CB-72B70E35F99A}"/>
                  </a:ext>
                </a:extLst>
              </p:cNvPr>
              <p:cNvCxnSpPr>
                <a:stCxn id="16" idx="4"/>
                <a:endCxn id="17" idx="0"/>
              </p:cNvCxnSpPr>
              <p:nvPr/>
            </p:nvCxnSpPr>
            <p:spPr>
              <a:xfrm>
                <a:off x="1693704" y="2937905"/>
                <a:ext cx="143778" cy="422471"/>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46">
                <a:extLst>
                  <a:ext uri="{FF2B5EF4-FFF2-40B4-BE49-F238E27FC236}">
                    <a16:creationId xmlns:a16="http://schemas.microsoft.com/office/drawing/2014/main" id="{0A353A82-5852-552D-1CF5-2280DEB97790}"/>
                  </a:ext>
                </a:extLst>
              </p:cNvPr>
              <p:cNvCxnSpPr>
                <a:cxnSpLocks/>
                <a:stCxn id="17" idx="6"/>
                <a:endCxn id="15" idx="3"/>
              </p:cNvCxnSpPr>
              <p:nvPr/>
            </p:nvCxnSpPr>
            <p:spPr>
              <a:xfrm flipV="1">
                <a:off x="1957331" y="3287116"/>
                <a:ext cx="472340" cy="193109"/>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147">
                <a:extLst>
                  <a:ext uri="{FF2B5EF4-FFF2-40B4-BE49-F238E27FC236}">
                    <a16:creationId xmlns:a16="http://schemas.microsoft.com/office/drawing/2014/main" id="{33D2ACC3-1E53-4FFF-1272-91CF8A042E8E}"/>
                  </a:ext>
                </a:extLst>
              </p:cNvPr>
              <p:cNvCxnSpPr>
                <a:cxnSpLocks/>
                <a:stCxn id="17" idx="5"/>
                <a:endCxn id="18" idx="0"/>
              </p:cNvCxnSpPr>
              <p:nvPr/>
            </p:nvCxnSpPr>
            <p:spPr>
              <a:xfrm>
                <a:off x="1922228" y="3564971"/>
                <a:ext cx="718021" cy="326158"/>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149">
                <a:extLst>
                  <a:ext uri="{FF2B5EF4-FFF2-40B4-BE49-F238E27FC236}">
                    <a16:creationId xmlns:a16="http://schemas.microsoft.com/office/drawing/2014/main" id="{5E7AD8E5-63BD-6A80-4336-BC2A032A8299}"/>
                  </a:ext>
                </a:extLst>
              </p:cNvPr>
              <p:cNvCxnSpPr>
                <a:cxnSpLocks/>
                <a:stCxn id="14" idx="5"/>
                <a:endCxn id="7" idx="0"/>
              </p:cNvCxnSpPr>
              <p:nvPr/>
            </p:nvCxnSpPr>
            <p:spPr>
              <a:xfrm>
                <a:off x="1145964" y="3400208"/>
                <a:ext cx="48803" cy="50253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147">
                <a:extLst>
                  <a:ext uri="{FF2B5EF4-FFF2-40B4-BE49-F238E27FC236}">
                    <a16:creationId xmlns:a16="http://schemas.microsoft.com/office/drawing/2014/main" id="{A4C5A4AD-4DA1-9F47-EFE2-FB0B53A22E38}"/>
                  </a:ext>
                </a:extLst>
              </p:cNvPr>
              <p:cNvCxnSpPr>
                <a:cxnSpLocks/>
                <a:stCxn id="7" idx="7"/>
                <a:endCxn id="17" idx="3"/>
              </p:cNvCxnSpPr>
              <p:nvPr/>
            </p:nvCxnSpPr>
            <p:spPr>
              <a:xfrm flipV="1">
                <a:off x="1279513" y="3564971"/>
                <a:ext cx="473223" cy="372870"/>
              </a:xfrm>
              <a:prstGeom prst="line">
                <a:avLst/>
              </a:prstGeom>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97ABBC87-6EC0-6DA6-71D7-82BD7151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25" name="文本框 67">
                <a:extLst>
                  <a:ext uri="{FF2B5EF4-FFF2-40B4-BE49-F238E27FC236}">
                    <a16:creationId xmlns:a16="http://schemas.microsoft.com/office/drawing/2014/main" id="{5553CC9B-1712-49F3-F001-D1C0B814B0C1}"/>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kumimoji="1" lang="zh-CN" altLang="en-US" dirty="0"/>
              </a:p>
            </p:txBody>
          </p:sp>
        </p:grpSp>
        <p:sp>
          <p:nvSpPr>
            <p:cNvPr id="6" name="文本框 5">
              <a:extLst>
                <a:ext uri="{FF2B5EF4-FFF2-40B4-BE49-F238E27FC236}">
                  <a16:creationId xmlns:a16="http://schemas.microsoft.com/office/drawing/2014/main" id="{E033315C-F75B-8DDB-0536-B4D77AC13019}"/>
                </a:ext>
              </a:extLst>
            </p:cNvPr>
            <p:cNvSpPr txBox="1"/>
            <p:nvPr/>
          </p:nvSpPr>
          <p:spPr>
            <a:xfrm>
              <a:off x="2972375" y="4788518"/>
              <a:ext cx="1764505" cy="40514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sz="1100" dirty="0" err="1"/>
                <a:t>DeepWalk</a:t>
              </a:r>
              <a:endParaRPr kumimoji="1" lang="zh-CN" altLang="en-US" sz="1100" dirty="0"/>
            </a:p>
          </p:txBody>
        </p:sp>
        <p:sp>
          <p:nvSpPr>
            <p:cNvPr id="7" name="椭圆 6">
              <a:extLst>
                <a:ext uri="{FF2B5EF4-FFF2-40B4-BE49-F238E27FC236}">
                  <a16:creationId xmlns:a16="http://schemas.microsoft.com/office/drawing/2014/main" id="{9DB223CB-334B-B4C6-F4FF-CA6949045ADA}"/>
                </a:ext>
              </a:extLst>
            </p:cNvPr>
            <p:cNvSpPr/>
            <p:nvPr/>
          </p:nvSpPr>
          <p:spPr>
            <a:xfrm>
              <a:off x="2761813" y="4380041"/>
              <a:ext cx="239698" cy="239698"/>
            </a:xfrm>
            <a:prstGeom prst="ellipse">
              <a:avLst/>
            </a:prstGeom>
            <a:solidFill>
              <a:srgbClr val="8FBA84"/>
            </a:solidFill>
          </p:spPr>
          <p:style>
            <a:lnRef idx="3">
              <a:schemeClr val="lt1"/>
            </a:lnRef>
            <a:fillRef idx="1">
              <a:schemeClr val="dk1"/>
            </a:fillRef>
            <a:effectRef idx="1">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8" name="圆角矩形 7">
              <a:extLst>
                <a:ext uri="{FF2B5EF4-FFF2-40B4-BE49-F238E27FC236}">
                  <a16:creationId xmlns:a16="http://schemas.microsoft.com/office/drawing/2014/main" id="{1FC7ADE0-E207-22B3-3911-FDE95F33F188}"/>
                </a:ext>
              </a:extLst>
            </p:cNvPr>
            <p:cNvSpPr/>
            <p:nvPr/>
          </p:nvSpPr>
          <p:spPr>
            <a:xfrm>
              <a:off x="2389156" y="2983452"/>
              <a:ext cx="2394408" cy="240383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9" name="直接连接符 147">
              <a:extLst>
                <a:ext uri="{FF2B5EF4-FFF2-40B4-BE49-F238E27FC236}">
                  <a16:creationId xmlns:a16="http://schemas.microsoft.com/office/drawing/2014/main" id="{B544616F-738B-5BB3-1034-F668BA869B71}"/>
                </a:ext>
              </a:extLst>
            </p:cNvPr>
            <p:cNvCxnSpPr>
              <a:cxnSpLocks/>
              <a:stCxn id="15" idx="4"/>
              <a:endCxn id="18" idx="0"/>
            </p:cNvCxnSpPr>
            <p:nvPr/>
          </p:nvCxnSpPr>
          <p:spPr>
            <a:xfrm>
              <a:off x="4201312" y="3799522"/>
              <a:ext cx="125832" cy="56891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99D9F35-59F7-45E7-83C3-2A871C696B4A}"/>
                    </a:ext>
                  </a:extLst>
                </p:cNvPr>
                <p:cNvSpPr txBox="1"/>
                <p:nvPr/>
              </p:nvSpPr>
              <p:spPr>
                <a:xfrm>
                  <a:off x="3323972" y="3425921"/>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0" name="文本框 9">
                  <a:extLst>
                    <a:ext uri="{FF2B5EF4-FFF2-40B4-BE49-F238E27FC236}">
                      <a16:creationId xmlns:a16="http://schemas.microsoft.com/office/drawing/2014/main" id="{199D9F35-59F7-45E7-83C3-2A871C696B4A}"/>
                    </a:ext>
                  </a:extLst>
                </p:cNvPr>
                <p:cNvSpPr txBox="1">
                  <a:spLocks noRot="1" noChangeAspect="1" noMove="1" noResize="1" noEditPoints="1" noAdjustHandles="1" noChangeArrowheads="1" noChangeShapeType="1" noTextEdit="1"/>
                </p:cNvSpPr>
                <p:nvPr/>
              </p:nvSpPr>
              <p:spPr>
                <a:xfrm>
                  <a:off x="3323972" y="3425921"/>
                  <a:ext cx="273215" cy="276999"/>
                </a:xfrm>
                <a:prstGeom prst="rect">
                  <a:avLst/>
                </a:prstGeom>
                <a:blipFill>
                  <a:blip r:embed="rId4"/>
                  <a:stretch>
                    <a:fillRect l="-38462" r="-53846" b="-8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6806DB3-FD24-325C-C068-F9592212BB7F}"/>
                    </a:ext>
                  </a:extLst>
                </p:cNvPr>
                <p:cNvSpPr txBox="1"/>
                <p:nvPr/>
              </p:nvSpPr>
              <p:spPr>
                <a:xfrm>
                  <a:off x="3892181" y="4077377"/>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0</m:t>
                            </m:r>
                          </m:sub>
                        </m:sSub>
                      </m:oMath>
                    </m:oMathPara>
                  </a14:m>
                  <a:endParaRPr kumimoji="1" lang="zh-CN" altLang="en-US" dirty="0"/>
                </a:p>
              </p:txBody>
            </p:sp>
          </mc:Choice>
          <mc:Fallback xmlns="">
            <p:sp>
              <p:nvSpPr>
                <p:cNvPr id="11" name="文本框 10">
                  <a:extLst>
                    <a:ext uri="{FF2B5EF4-FFF2-40B4-BE49-F238E27FC236}">
                      <a16:creationId xmlns:a16="http://schemas.microsoft.com/office/drawing/2014/main" id="{66806DB3-FD24-325C-C068-F9592212BB7F}"/>
                    </a:ext>
                  </a:extLst>
                </p:cNvPr>
                <p:cNvSpPr txBox="1">
                  <a:spLocks noRot="1" noChangeAspect="1" noMove="1" noResize="1" noEditPoints="1" noAdjustHandles="1" noChangeArrowheads="1" noChangeShapeType="1" noTextEdit="1"/>
                </p:cNvSpPr>
                <p:nvPr/>
              </p:nvSpPr>
              <p:spPr>
                <a:xfrm>
                  <a:off x="3892181" y="4077377"/>
                  <a:ext cx="278538" cy="276999"/>
                </a:xfrm>
                <a:prstGeom prst="rect">
                  <a:avLst/>
                </a:prstGeom>
                <a:blipFill>
                  <a:blip r:embed="rId5"/>
                  <a:stretch>
                    <a:fillRect l="-35714" r="-50000" b="-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12C5BBF-13DE-D2BA-81AA-A0716682FF38}"/>
                    </a:ext>
                  </a:extLst>
                </p:cNvPr>
                <p:cNvSpPr txBox="1"/>
                <p:nvPr/>
              </p:nvSpPr>
              <p:spPr>
                <a:xfrm>
                  <a:off x="3063750" y="4077376"/>
                  <a:ext cx="2785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12" name="文本框 11">
                  <a:extLst>
                    <a:ext uri="{FF2B5EF4-FFF2-40B4-BE49-F238E27FC236}">
                      <a16:creationId xmlns:a16="http://schemas.microsoft.com/office/drawing/2014/main" id="{012C5BBF-13DE-D2BA-81AA-A0716682FF38}"/>
                    </a:ext>
                  </a:extLst>
                </p:cNvPr>
                <p:cNvSpPr txBox="1">
                  <a:spLocks noRot="1" noChangeAspect="1" noMove="1" noResize="1" noEditPoints="1" noAdjustHandles="1" noChangeArrowheads="1" noChangeShapeType="1" noTextEdit="1"/>
                </p:cNvSpPr>
                <p:nvPr/>
              </p:nvSpPr>
              <p:spPr>
                <a:xfrm>
                  <a:off x="3063750" y="4077376"/>
                  <a:ext cx="278538" cy="276999"/>
                </a:xfrm>
                <a:prstGeom prst="rect">
                  <a:avLst/>
                </a:prstGeom>
                <a:blipFill>
                  <a:blip r:embed="rId6"/>
                  <a:stretch>
                    <a:fillRect l="-35714" r="-50000" b="-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1FECAE1-0B35-88D3-663C-86722DDDEFDE}"/>
                    </a:ext>
                  </a:extLst>
                </p:cNvPr>
                <p:cNvSpPr txBox="1"/>
                <p:nvPr/>
              </p:nvSpPr>
              <p:spPr>
                <a:xfrm>
                  <a:off x="3726313" y="3684598"/>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3" name="文本框 12">
                  <a:extLst>
                    <a:ext uri="{FF2B5EF4-FFF2-40B4-BE49-F238E27FC236}">
                      <a16:creationId xmlns:a16="http://schemas.microsoft.com/office/drawing/2014/main" id="{E1FECAE1-0B35-88D3-663C-86722DDDEFDE}"/>
                    </a:ext>
                  </a:extLst>
                </p:cNvPr>
                <p:cNvSpPr txBox="1">
                  <a:spLocks noRot="1" noChangeAspect="1" noMove="1" noResize="1" noEditPoints="1" noAdjustHandles="1" noChangeArrowheads="1" noChangeShapeType="1" noTextEdit="1"/>
                </p:cNvSpPr>
                <p:nvPr/>
              </p:nvSpPr>
              <p:spPr>
                <a:xfrm>
                  <a:off x="3726313" y="3684598"/>
                  <a:ext cx="278538" cy="276999"/>
                </a:xfrm>
                <a:prstGeom prst="rect">
                  <a:avLst/>
                </a:prstGeom>
                <a:blipFill>
                  <a:blip r:embed="rId7"/>
                  <a:stretch>
                    <a:fillRect l="-35714" r="-50000" b="-6875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4049B3D-E9A4-863E-6B7F-AD0AEBA81E9F}"/>
                  </a:ext>
                </a:extLst>
              </p:cNvPr>
              <p:cNvSpPr txBox="1"/>
              <p:nvPr/>
            </p:nvSpPr>
            <p:spPr>
              <a:xfrm>
                <a:off x="2574652" y="5168811"/>
                <a:ext cx="2619948"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𝑒</m:t>
                        </m:r>
                      </m:e>
                    </m:d>
                    <m:r>
                      <a:rPr kumimoji="1" lang="en-US" altLang="zh-CN" b="0" i="1" smtClean="0">
                        <a:latin typeface="Cambria Math" panose="02040503050406030204" pitchFamily="18" charset="0"/>
                      </a:rPr>
                      <m:t>=</m:t>
                    </m:r>
                    <m:r>
                      <a:rPr kumimoji="1" lang="en-US" altLang="zh-CN" b="0" i="1" smtClean="0">
                        <a:solidFill>
                          <a:schemeClr val="accent2"/>
                        </a:solidFill>
                        <a:latin typeface="Cambria Math" panose="02040503050406030204" pitchFamily="18" charset="0"/>
                      </a:rPr>
                      <m:t>𝑤𝑒𝑖𝑔h𝑡</m:t>
                    </m:r>
                    <m:d>
                      <m:dPr>
                        <m:ctrlPr>
                          <a:rPr kumimoji="1" lang="en-US" altLang="zh-CN" b="0" i="1" smtClean="0">
                            <a:solidFill>
                              <a:schemeClr val="accent2"/>
                            </a:solidFill>
                            <a:latin typeface="Cambria Math" panose="02040503050406030204" pitchFamily="18" charset="0"/>
                          </a:rPr>
                        </m:ctrlPr>
                      </m:dPr>
                      <m:e>
                        <m:r>
                          <a:rPr kumimoji="1" lang="en-US" altLang="zh-CN" b="0" i="1" smtClean="0">
                            <a:solidFill>
                              <a:schemeClr val="accent2"/>
                            </a:solidFill>
                            <a:latin typeface="Cambria Math" panose="02040503050406030204" pitchFamily="18" charset="0"/>
                          </a:rPr>
                          <m:t>𝑒</m:t>
                        </m:r>
                      </m:e>
                    </m:d>
                    <m:r>
                      <a:rPr kumimoji="1" lang="en-US" altLang="zh-CN" b="0" i="1" smtClean="0">
                        <a:solidFill>
                          <a:schemeClr val="accent2"/>
                        </a:solidFill>
                        <a:latin typeface="Cambria Math" panose="02040503050406030204" pitchFamily="18" charset="0"/>
                      </a:rPr>
                      <m:t>∗</m:t>
                    </m:r>
                    <m:r>
                      <a:rPr kumimoji="1" lang="en-US" altLang="zh-CN" b="0" i="1" smtClean="0">
                        <a:solidFill>
                          <a:schemeClr val="accent3"/>
                        </a:solidFill>
                        <a:latin typeface="Cambria Math" panose="02040503050406030204" pitchFamily="18" charset="0"/>
                      </a:rPr>
                      <m:t>1 </m:t>
                    </m:r>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b>
                      <m:sSubPr>
                        <m:ctrlPr>
                          <a:rPr kumimoji="1" lang="en-US" altLang="zh-CN" i="1" smtClean="0">
                            <a:solidFill>
                              <a:schemeClr val="accent5"/>
                            </a:solidFill>
                            <a:latin typeface="Cambria Math" panose="02040503050406030204" pitchFamily="18" charset="0"/>
                          </a:rPr>
                        </m:ctrlPr>
                      </m:sSubPr>
                      <m:e>
                        <m:r>
                          <a:rPr kumimoji="1" lang="en-US" altLang="zh-CN" i="1">
                            <a:solidFill>
                              <a:schemeClr val="accent5"/>
                            </a:solidFill>
                            <a:latin typeface="Cambria Math" panose="02040503050406030204" pitchFamily="18" charset="0"/>
                          </a:rPr>
                          <m:t>𝑃</m:t>
                        </m:r>
                      </m:e>
                      <m:sub>
                        <m:r>
                          <a:rPr kumimoji="1" lang="en-US" altLang="zh-CN" i="1">
                            <a:solidFill>
                              <a:schemeClr val="accent5"/>
                            </a:solidFill>
                            <a:latin typeface="Cambria Math" panose="02040503050406030204" pitchFamily="18" charset="0"/>
                          </a:rPr>
                          <m:t>𝑒</m:t>
                        </m:r>
                      </m:sub>
                    </m:sSub>
                  </m:oMath>
                </a14:m>
                <a:endParaRPr kumimoji="1" lang="zh-CN" altLang="en-US" dirty="0"/>
              </a:p>
            </p:txBody>
          </p:sp>
        </mc:Choice>
        <mc:Fallback xmlns="">
          <p:sp>
            <p:nvSpPr>
              <p:cNvPr id="26" name="文本框 25">
                <a:extLst>
                  <a:ext uri="{FF2B5EF4-FFF2-40B4-BE49-F238E27FC236}">
                    <a16:creationId xmlns:a16="http://schemas.microsoft.com/office/drawing/2014/main" id="{E4049B3D-E9A4-863E-6B7F-AD0AEBA81E9F}"/>
                  </a:ext>
                </a:extLst>
              </p:cNvPr>
              <p:cNvSpPr txBox="1">
                <a:spLocks noRot="1" noChangeAspect="1" noMove="1" noResize="1" noEditPoints="1" noAdjustHandles="1" noChangeArrowheads="1" noChangeShapeType="1" noTextEdit="1"/>
              </p:cNvSpPr>
              <p:nvPr/>
            </p:nvSpPr>
            <p:spPr>
              <a:xfrm>
                <a:off x="2574652" y="5168811"/>
                <a:ext cx="2619948" cy="276999"/>
              </a:xfrm>
              <a:prstGeom prst="rect">
                <a:avLst/>
              </a:prstGeom>
              <a:blipFill>
                <a:blip r:embed="rId8"/>
                <a:stretch>
                  <a:fillRect l="-2899" t="-4545" b="-45455"/>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B4D3549F-2142-91C2-DABB-7AF299033B3D}"/>
              </a:ext>
            </a:extLst>
          </p:cNvPr>
          <p:cNvGrpSpPr/>
          <p:nvPr/>
        </p:nvGrpSpPr>
        <p:grpSpPr>
          <a:xfrm>
            <a:off x="5546006" y="4274315"/>
            <a:ext cx="2441548" cy="2198876"/>
            <a:chOff x="930286" y="2727135"/>
            <a:chExt cx="3524363" cy="3076197"/>
          </a:xfrm>
        </p:grpSpPr>
        <p:grpSp>
          <p:nvGrpSpPr>
            <p:cNvPr id="28" name="组合 27">
              <a:extLst>
                <a:ext uri="{FF2B5EF4-FFF2-40B4-BE49-F238E27FC236}">
                  <a16:creationId xmlns:a16="http://schemas.microsoft.com/office/drawing/2014/main" id="{539A3A47-A58B-888D-F93F-00925D96358A}"/>
                </a:ext>
              </a:extLst>
            </p:cNvPr>
            <p:cNvGrpSpPr/>
            <p:nvPr/>
          </p:nvGrpSpPr>
          <p:grpSpPr>
            <a:xfrm>
              <a:off x="1121079" y="2727135"/>
              <a:ext cx="3099196" cy="2640465"/>
              <a:chOff x="7496878" y="3031724"/>
              <a:chExt cx="3099196" cy="2640465"/>
            </a:xfrm>
          </p:grpSpPr>
          <p:grpSp>
            <p:nvGrpSpPr>
              <p:cNvPr id="36" name="组合 35">
                <a:extLst>
                  <a:ext uri="{FF2B5EF4-FFF2-40B4-BE49-F238E27FC236}">
                    <a16:creationId xmlns:a16="http://schemas.microsoft.com/office/drawing/2014/main" id="{4A69BDCE-4B9B-4D16-190B-227CA9DB5D6A}"/>
                  </a:ext>
                </a:extLst>
              </p:cNvPr>
              <p:cNvGrpSpPr/>
              <p:nvPr/>
            </p:nvGrpSpPr>
            <p:grpSpPr>
              <a:xfrm>
                <a:off x="7496878" y="3031724"/>
                <a:ext cx="3099196" cy="2640465"/>
                <a:chOff x="6004114" y="2357663"/>
                <a:chExt cx="4472111" cy="3710794"/>
              </a:xfrm>
            </p:grpSpPr>
            <p:sp>
              <p:nvSpPr>
                <p:cNvPr id="38" name="椭圆 37">
                  <a:extLst>
                    <a:ext uri="{FF2B5EF4-FFF2-40B4-BE49-F238E27FC236}">
                      <a16:creationId xmlns:a16="http://schemas.microsoft.com/office/drawing/2014/main" id="{A3BBA96C-3ABD-1F4E-8FC4-7221F96E3CAE}"/>
                    </a:ext>
                  </a:extLst>
                </p:cNvPr>
                <p:cNvSpPr/>
                <p:nvPr/>
              </p:nvSpPr>
              <p:spPr>
                <a:xfrm>
                  <a:off x="7775357" y="3871031"/>
                  <a:ext cx="712503" cy="71250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文本框 38">
                  <a:extLst>
                    <a:ext uri="{FF2B5EF4-FFF2-40B4-BE49-F238E27FC236}">
                      <a16:creationId xmlns:a16="http://schemas.microsoft.com/office/drawing/2014/main" id="{825B3EE9-374F-49C2-1523-C43CA054C603}"/>
                    </a:ext>
                  </a:extLst>
                </p:cNvPr>
                <p:cNvSpPr txBox="1"/>
                <p:nvPr/>
              </p:nvSpPr>
              <p:spPr>
                <a:xfrm>
                  <a:off x="7940130" y="3934891"/>
                  <a:ext cx="382954" cy="616160"/>
                </a:xfrm>
                <a:prstGeom prst="rect">
                  <a:avLst/>
                </a:prstGeom>
                <a:no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v</a:t>
                  </a:r>
                  <a:endParaRPr lang="zh-CN" altLang="en-US" sz="1600" i="1"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47385342-8431-61C2-EB91-5AB84CA26DC1}"/>
                    </a:ext>
                  </a:extLst>
                </p:cNvPr>
                <p:cNvSpPr/>
                <p:nvPr/>
              </p:nvSpPr>
              <p:spPr>
                <a:xfrm>
                  <a:off x="9271353" y="4718962"/>
                  <a:ext cx="712503" cy="712503"/>
                </a:xfrm>
                <a:prstGeom prst="ellipse">
                  <a:avLst/>
                </a:prstGeom>
                <a:solidFill>
                  <a:srgbClr val="FFCCFE"/>
                </a:solidFill>
                <a:ln w="28575">
                  <a:solidFill>
                    <a:srgbClr val="FFC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41" name="文本框 40">
                  <a:extLst>
                    <a:ext uri="{FF2B5EF4-FFF2-40B4-BE49-F238E27FC236}">
                      <a16:creationId xmlns:a16="http://schemas.microsoft.com/office/drawing/2014/main" id="{78C2E802-4DFB-7C31-F882-E4716074075A}"/>
                    </a:ext>
                  </a:extLst>
                </p:cNvPr>
                <p:cNvSpPr txBox="1"/>
                <p:nvPr/>
              </p:nvSpPr>
              <p:spPr>
                <a:xfrm>
                  <a:off x="9436128" y="4782823"/>
                  <a:ext cx="827406" cy="616160"/>
                </a:xfrm>
                <a:prstGeom prst="rect">
                  <a:avLst/>
                </a:prstGeom>
                <a:no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x</a:t>
                  </a:r>
                  <a:r>
                    <a:rPr lang="en-US" altLang="zh-CN" sz="900" i="1" dirty="0">
                      <a:latin typeface="Times New Roman" panose="02020603050405020304" pitchFamily="18" charset="0"/>
                      <a:cs typeface="Times New Roman" panose="02020603050405020304" pitchFamily="18" charset="0"/>
                    </a:rPr>
                    <a:t>2</a:t>
                  </a:r>
                  <a:endParaRPr lang="zh-CN" altLang="en-US" sz="1600" i="1" dirty="0">
                    <a:latin typeface="Times New Roman" panose="02020603050405020304" pitchFamily="18" charset="0"/>
                    <a:cs typeface="Times New Roman" panose="02020603050405020304" pitchFamily="18" charset="0"/>
                  </a:endParaRPr>
                </a:p>
              </p:txBody>
            </p:sp>
            <p:sp>
              <p:nvSpPr>
                <p:cNvPr id="42" name="椭圆 41">
                  <a:extLst>
                    <a:ext uri="{FF2B5EF4-FFF2-40B4-BE49-F238E27FC236}">
                      <a16:creationId xmlns:a16="http://schemas.microsoft.com/office/drawing/2014/main" id="{526F97F1-6E7D-FD0E-0AD4-B7C60CBEA868}"/>
                    </a:ext>
                  </a:extLst>
                </p:cNvPr>
                <p:cNvSpPr/>
                <p:nvPr/>
              </p:nvSpPr>
              <p:spPr>
                <a:xfrm>
                  <a:off x="6719627" y="2965822"/>
                  <a:ext cx="712503" cy="712503"/>
                </a:xfrm>
                <a:prstGeom prst="ellipse">
                  <a:avLst/>
                </a:prstGeom>
                <a:solidFill>
                  <a:srgbClr val="FEE085"/>
                </a:solidFill>
                <a:ln w="28575">
                  <a:solidFill>
                    <a:srgbClr val="FEE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43" name="文本框 42">
                  <a:extLst>
                    <a:ext uri="{FF2B5EF4-FFF2-40B4-BE49-F238E27FC236}">
                      <a16:creationId xmlns:a16="http://schemas.microsoft.com/office/drawing/2014/main" id="{A3B090BB-B6F6-9AF1-B9E7-AC3DCF3D44DC}"/>
                    </a:ext>
                  </a:extLst>
                </p:cNvPr>
                <p:cNvSpPr txBox="1"/>
                <p:nvPr/>
              </p:nvSpPr>
              <p:spPr>
                <a:xfrm>
                  <a:off x="6857697" y="2938432"/>
                  <a:ext cx="988926" cy="616160"/>
                </a:xfrm>
                <a:prstGeom prst="rect">
                  <a:avLst/>
                </a:prstGeom>
                <a:no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x</a:t>
                  </a:r>
                  <a:r>
                    <a:rPr lang="en-US" altLang="zh-CN" sz="1000" i="1" dirty="0">
                      <a:latin typeface="Times New Roman" panose="02020603050405020304" pitchFamily="18" charset="0"/>
                      <a:cs typeface="Times New Roman" panose="02020603050405020304" pitchFamily="18" charset="0"/>
                    </a:rPr>
                    <a:t>0</a:t>
                  </a:r>
                  <a:endParaRPr lang="zh-CN" altLang="en-US" sz="1600" i="1"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E5AA9F19-BF34-E871-C93F-F7B467B1D9D3}"/>
                    </a:ext>
                  </a:extLst>
                </p:cNvPr>
                <p:cNvSpPr/>
                <p:nvPr/>
              </p:nvSpPr>
              <p:spPr>
                <a:xfrm>
                  <a:off x="9079875" y="3046508"/>
                  <a:ext cx="712503" cy="712503"/>
                </a:xfrm>
                <a:prstGeom prst="ellipse">
                  <a:avLst/>
                </a:prstGeom>
                <a:solidFill>
                  <a:srgbClr val="B797CF"/>
                </a:solidFill>
                <a:ln w="28575">
                  <a:solidFill>
                    <a:srgbClr val="B79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45" name="文本框 44">
                  <a:extLst>
                    <a:ext uri="{FF2B5EF4-FFF2-40B4-BE49-F238E27FC236}">
                      <a16:creationId xmlns:a16="http://schemas.microsoft.com/office/drawing/2014/main" id="{41C275E9-FB4D-F071-2234-C57F95B6DDB5}"/>
                    </a:ext>
                  </a:extLst>
                </p:cNvPr>
                <p:cNvSpPr txBox="1"/>
                <p:nvPr/>
              </p:nvSpPr>
              <p:spPr>
                <a:xfrm>
                  <a:off x="9244648" y="3046507"/>
                  <a:ext cx="712504" cy="616160"/>
                </a:xfrm>
                <a:prstGeom prst="rect">
                  <a:avLst/>
                </a:prstGeom>
                <a:no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x</a:t>
                  </a:r>
                  <a:r>
                    <a:rPr lang="en-US" altLang="zh-CN" sz="900" i="1" dirty="0">
                      <a:latin typeface="Times New Roman" panose="02020603050405020304" pitchFamily="18" charset="0"/>
                      <a:cs typeface="Times New Roman" panose="02020603050405020304" pitchFamily="18" charset="0"/>
                    </a:rPr>
                    <a:t>1</a:t>
                  </a:r>
                  <a:endParaRPr lang="zh-CN" altLang="en-US" sz="1600" i="1" dirty="0">
                    <a:latin typeface="Times New Roman" panose="02020603050405020304" pitchFamily="18" charset="0"/>
                    <a:cs typeface="Times New Roman" panose="02020603050405020304" pitchFamily="18" charset="0"/>
                  </a:endParaRPr>
                </a:p>
              </p:txBody>
            </p:sp>
            <p:sp>
              <p:nvSpPr>
                <p:cNvPr id="46" name="椭圆 45">
                  <a:extLst>
                    <a:ext uri="{FF2B5EF4-FFF2-40B4-BE49-F238E27FC236}">
                      <a16:creationId xmlns:a16="http://schemas.microsoft.com/office/drawing/2014/main" id="{5ABDC8A9-60CD-1807-8EF1-CAB91A672DE8}"/>
                    </a:ext>
                  </a:extLst>
                </p:cNvPr>
                <p:cNvSpPr/>
                <p:nvPr/>
              </p:nvSpPr>
              <p:spPr>
                <a:xfrm>
                  <a:off x="6501447" y="4992576"/>
                  <a:ext cx="712503" cy="712503"/>
                </a:xfrm>
                <a:prstGeom prst="ellipse">
                  <a:avLst/>
                </a:prstGeom>
                <a:solidFill>
                  <a:srgbClr val="B7D5A4"/>
                </a:solidFill>
                <a:ln w="28575">
                  <a:solidFill>
                    <a:srgbClr val="B7D5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7" name="文本框 46">
                  <a:extLst>
                    <a:ext uri="{FF2B5EF4-FFF2-40B4-BE49-F238E27FC236}">
                      <a16:creationId xmlns:a16="http://schemas.microsoft.com/office/drawing/2014/main" id="{F5F780F1-2CCC-9754-3AED-F9248EB64C98}"/>
                    </a:ext>
                  </a:extLst>
                </p:cNvPr>
                <p:cNvSpPr txBox="1"/>
                <p:nvPr/>
              </p:nvSpPr>
              <p:spPr>
                <a:xfrm>
                  <a:off x="6692926" y="4992575"/>
                  <a:ext cx="382954" cy="616160"/>
                </a:xfrm>
                <a:prstGeom prst="rect">
                  <a:avLst/>
                </a:prstGeom>
                <a:noFill/>
              </p:spPr>
              <p:txBody>
                <a:bodyPr wrap="square" rtlCol="0">
                  <a:spAutoFit/>
                </a:bodyPr>
                <a:lstStyle/>
                <a:p>
                  <a:r>
                    <a:rPr lang="en-US" altLang="zh-CN" sz="1600" i="1">
                      <a:latin typeface="Times New Roman" panose="02020603050405020304" pitchFamily="18" charset="0"/>
                      <a:cs typeface="Times New Roman" panose="02020603050405020304" pitchFamily="18" charset="0"/>
                    </a:rPr>
                    <a:t>t</a:t>
                  </a:r>
                  <a:endParaRPr lang="zh-CN" altLang="en-US" sz="1600" i="1">
                    <a:latin typeface="Times New Roman" panose="02020603050405020304" pitchFamily="18" charset="0"/>
                    <a:cs typeface="Times New Roman" panose="02020603050405020304" pitchFamily="18" charset="0"/>
                  </a:endParaRPr>
                </a:p>
              </p:txBody>
            </p:sp>
            <p:cxnSp>
              <p:nvCxnSpPr>
                <p:cNvPr id="48" name="直接连接符 37">
                  <a:extLst>
                    <a:ext uri="{FF2B5EF4-FFF2-40B4-BE49-F238E27FC236}">
                      <a16:creationId xmlns:a16="http://schemas.microsoft.com/office/drawing/2014/main" id="{F9E8A821-6C97-1F7C-FB81-1F8F6137B2A9}"/>
                    </a:ext>
                  </a:extLst>
                </p:cNvPr>
                <p:cNvCxnSpPr>
                  <a:stCxn id="42" idx="5"/>
                  <a:endCxn id="38" idx="1"/>
                </p:cNvCxnSpPr>
                <p:nvPr/>
              </p:nvCxnSpPr>
              <p:spPr>
                <a:xfrm>
                  <a:off x="7327786" y="3573981"/>
                  <a:ext cx="551915" cy="401394"/>
                </a:xfrm>
                <a:prstGeom prst="line">
                  <a:avLst/>
                </a:prstGeom>
                <a:ln w="28575">
                  <a:solidFill>
                    <a:srgbClr val="FEE085"/>
                  </a:solidFill>
                </a:ln>
              </p:spPr>
              <p:style>
                <a:lnRef idx="2">
                  <a:schemeClr val="dk1"/>
                </a:lnRef>
                <a:fillRef idx="0">
                  <a:schemeClr val="dk1"/>
                </a:fillRef>
                <a:effectRef idx="1">
                  <a:schemeClr val="dk1"/>
                </a:effectRef>
                <a:fontRef idx="minor">
                  <a:schemeClr val="tx1"/>
                </a:fontRef>
              </p:style>
            </p:cxnSp>
            <p:cxnSp>
              <p:nvCxnSpPr>
                <p:cNvPr id="49" name="直接连接符 38">
                  <a:extLst>
                    <a:ext uri="{FF2B5EF4-FFF2-40B4-BE49-F238E27FC236}">
                      <a16:creationId xmlns:a16="http://schemas.microsoft.com/office/drawing/2014/main" id="{34D93CC9-49B0-DB72-20E7-4CB732C155E0}"/>
                    </a:ext>
                  </a:extLst>
                </p:cNvPr>
                <p:cNvCxnSpPr>
                  <a:cxnSpLocks/>
                  <a:stCxn id="38" idx="5"/>
                  <a:endCxn id="40" idx="1"/>
                </p:cNvCxnSpPr>
                <p:nvPr/>
              </p:nvCxnSpPr>
              <p:spPr>
                <a:xfrm>
                  <a:off x="8383516" y="4479190"/>
                  <a:ext cx="992181" cy="344116"/>
                </a:xfrm>
                <a:prstGeom prst="line">
                  <a:avLst/>
                </a:prstGeom>
                <a:ln w="28575">
                  <a:solidFill>
                    <a:srgbClr val="FFCCFE"/>
                  </a:solidFill>
                </a:ln>
              </p:spPr>
              <p:style>
                <a:lnRef idx="2">
                  <a:schemeClr val="dk1"/>
                </a:lnRef>
                <a:fillRef idx="0">
                  <a:schemeClr val="dk1"/>
                </a:fillRef>
                <a:effectRef idx="1">
                  <a:schemeClr val="dk1"/>
                </a:effectRef>
                <a:fontRef idx="minor">
                  <a:schemeClr val="tx1"/>
                </a:fontRef>
              </p:style>
            </p:cxnSp>
            <p:cxnSp>
              <p:nvCxnSpPr>
                <p:cNvPr id="50" name="直接连接符 39">
                  <a:extLst>
                    <a:ext uri="{FF2B5EF4-FFF2-40B4-BE49-F238E27FC236}">
                      <a16:creationId xmlns:a16="http://schemas.microsoft.com/office/drawing/2014/main" id="{48CAE1B7-B16C-B94C-7807-1D8E912462A8}"/>
                    </a:ext>
                  </a:extLst>
                </p:cNvPr>
                <p:cNvCxnSpPr>
                  <a:cxnSpLocks/>
                  <a:stCxn id="38" idx="7"/>
                  <a:endCxn id="44" idx="3"/>
                </p:cNvCxnSpPr>
                <p:nvPr/>
              </p:nvCxnSpPr>
              <p:spPr>
                <a:xfrm flipV="1">
                  <a:off x="8383516" y="3654667"/>
                  <a:ext cx="800703" cy="320708"/>
                </a:xfrm>
                <a:prstGeom prst="line">
                  <a:avLst/>
                </a:prstGeom>
                <a:ln w="28575">
                  <a:solidFill>
                    <a:srgbClr val="B797CF"/>
                  </a:solidFill>
                </a:ln>
              </p:spPr>
              <p:style>
                <a:lnRef idx="2">
                  <a:schemeClr val="dk1"/>
                </a:lnRef>
                <a:fillRef idx="0">
                  <a:schemeClr val="dk1"/>
                </a:fillRef>
                <a:effectRef idx="1">
                  <a:schemeClr val="dk1"/>
                </a:effectRef>
                <a:fontRef idx="minor">
                  <a:schemeClr val="tx1"/>
                </a:fontRef>
              </p:style>
            </p:cxnSp>
            <p:cxnSp>
              <p:nvCxnSpPr>
                <p:cNvPr id="51" name="直接连接符 40">
                  <a:extLst>
                    <a:ext uri="{FF2B5EF4-FFF2-40B4-BE49-F238E27FC236}">
                      <a16:creationId xmlns:a16="http://schemas.microsoft.com/office/drawing/2014/main" id="{6591EF91-58AD-BCF0-F546-30011DE9E09F}"/>
                    </a:ext>
                  </a:extLst>
                </p:cNvPr>
                <p:cNvCxnSpPr>
                  <a:cxnSpLocks/>
                  <a:stCxn id="46" idx="7"/>
                </p:cNvCxnSpPr>
                <p:nvPr/>
              </p:nvCxnSpPr>
              <p:spPr>
                <a:xfrm flipV="1">
                  <a:off x="7109606" y="4455114"/>
                  <a:ext cx="770095" cy="641806"/>
                </a:xfrm>
                <a:prstGeom prst="line">
                  <a:avLst/>
                </a:prstGeom>
                <a:ln w="28575">
                  <a:solidFill>
                    <a:srgbClr val="B7D5A4"/>
                  </a:solidFill>
                </a:ln>
              </p:spPr>
              <p:style>
                <a:lnRef idx="2">
                  <a:schemeClr val="dk1"/>
                </a:lnRef>
                <a:fillRef idx="0">
                  <a:schemeClr val="dk1"/>
                </a:fillRef>
                <a:effectRef idx="1">
                  <a:schemeClr val="dk1"/>
                </a:effectRef>
                <a:fontRef idx="minor">
                  <a:schemeClr val="tx1"/>
                </a:fontRef>
              </p:style>
            </p:cxnSp>
            <p:cxnSp>
              <p:nvCxnSpPr>
                <p:cNvPr id="52" name="直接连接符 41">
                  <a:extLst>
                    <a:ext uri="{FF2B5EF4-FFF2-40B4-BE49-F238E27FC236}">
                      <a16:creationId xmlns:a16="http://schemas.microsoft.com/office/drawing/2014/main" id="{C4506B63-F459-93F6-C4F5-F48588AE7CC3}"/>
                    </a:ext>
                  </a:extLst>
                </p:cNvPr>
                <p:cNvCxnSpPr>
                  <a:cxnSpLocks/>
                  <a:stCxn id="47" idx="0"/>
                  <a:endCxn id="42" idx="4"/>
                </p:cNvCxnSpPr>
                <p:nvPr/>
              </p:nvCxnSpPr>
              <p:spPr>
                <a:xfrm flipV="1">
                  <a:off x="6884404" y="3678326"/>
                  <a:ext cx="191476" cy="1314249"/>
                </a:xfrm>
                <a:prstGeom prst="line">
                  <a:avLst/>
                </a:prstGeom>
                <a:ln w="28575"/>
              </p:spPr>
              <p:style>
                <a:lnRef idx="2">
                  <a:schemeClr val="dk1"/>
                </a:lnRef>
                <a:fillRef idx="0">
                  <a:schemeClr val="dk1"/>
                </a:fillRef>
                <a:effectRef idx="1">
                  <a:schemeClr val="dk1"/>
                </a:effectRef>
                <a:fontRef idx="minor">
                  <a:schemeClr val="tx1"/>
                </a:fontRef>
              </p:style>
            </p:cxnSp>
            <p:cxnSp>
              <p:nvCxnSpPr>
                <p:cNvPr id="53" name="直接连接符 42">
                  <a:extLst>
                    <a:ext uri="{FF2B5EF4-FFF2-40B4-BE49-F238E27FC236}">
                      <a16:creationId xmlns:a16="http://schemas.microsoft.com/office/drawing/2014/main" id="{1B22307D-43B0-48CC-F5B9-3CBCD7AA576C}"/>
                    </a:ext>
                  </a:extLst>
                </p:cNvPr>
                <p:cNvCxnSpPr>
                  <a:cxnSpLocks/>
                  <a:endCxn id="42" idx="2"/>
                </p:cNvCxnSpPr>
                <p:nvPr/>
              </p:nvCxnSpPr>
              <p:spPr>
                <a:xfrm flipV="1">
                  <a:off x="6004114" y="3322074"/>
                  <a:ext cx="715513" cy="80685"/>
                </a:xfrm>
                <a:prstGeom prst="line">
                  <a:avLst/>
                </a:prstGeom>
                <a:ln w="28575"/>
              </p:spPr>
              <p:style>
                <a:lnRef idx="2">
                  <a:schemeClr val="dk1"/>
                </a:lnRef>
                <a:fillRef idx="0">
                  <a:schemeClr val="dk1"/>
                </a:fillRef>
                <a:effectRef idx="1">
                  <a:schemeClr val="dk1"/>
                </a:effectRef>
                <a:fontRef idx="minor">
                  <a:schemeClr val="tx1"/>
                </a:fontRef>
              </p:style>
            </p:cxnSp>
            <p:cxnSp>
              <p:nvCxnSpPr>
                <p:cNvPr id="54" name="直接连接符 43">
                  <a:extLst>
                    <a:ext uri="{FF2B5EF4-FFF2-40B4-BE49-F238E27FC236}">
                      <a16:creationId xmlns:a16="http://schemas.microsoft.com/office/drawing/2014/main" id="{F8C413FA-B6A4-16E7-ED35-C009B0D23B53}"/>
                    </a:ext>
                  </a:extLst>
                </p:cNvPr>
                <p:cNvCxnSpPr>
                  <a:cxnSpLocks/>
                  <a:endCxn id="42" idx="1"/>
                </p:cNvCxnSpPr>
                <p:nvPr/>
              </p:nvCxnSpPr>
              <p:spPr>
                <a:xfrm>
                  <a:off x="6251440" y="2660199"/>
                  <a:ext cx="572531" cy="409967"/>
                </a:xfrm>
                <a:prstGeom prst="line">
                  <a:avLst/>
                </a:prstGeom>
                <a:ln w="28575"/>
              </p:spPr>
              <p:style>
                <a:lnRef idx="2">
                  <a:schemeClr val="dk1"/>
                </a:lnRef>
                <a:fillRef idx="0">
                  <a:schemeClr val="dk1"/>
                </a:fillRef>
                <a:effectRef idx="1">
                  <a:schemeClr val="dk1"/>
                </a:effectRef>
                <a:fontRef idx="minor">
                  <a:schemeClr val="tx1"/>
                </a:fontRef>
              </p:style>
            </p:cxnSp>
            <p:cxnSp>
              <p:nvCxnSpPr>
                <p:cNvPr id="55" name="直接连接符 44">
                  <a:extLst>
                    <a:ext uri="{FF2B5EF4-FFF2-40B4-BE49-F238E27FC236}">
                      <a16:creationId xmlns:a16="http://schemas.microsoft.com/office/drawing/2014/main" id="{15A7E5DB-A7FA-CA5D-A06B-1A928F39AB78}"/>
                    </a:ext>
                  </a:extLst>
                </p:cNvPr>
                <p:cNvCxnSpPr>
                  <a:cxnSpLocks/>
                  <a:endCxn id="43" idx="0"/>
                </p:cNvCxnSpPr>
                <p:nvPr/>
              </p:nvCxnSpPr>
              <p:spPr>
                <a:xfrm>
                  <a:off x="7213948" y="2357663"/>
                  <a:ext cx="138212" cy="580769"/>
                </a:xfrm>
                <a:prstGeom prst="line">
                  <a:avLst/>
                </a:prstGeom>
                <a:ln w="28575"/>
              </p:spPr>
              <p:style>
                <a:lnRef idx="2">
                  <a:schemeClr val="dk1"/>
                </a:lnRef>
                <a:fillRef idx="0">
                  <a:schemeClr val="dk1"/>
                </a:fillRef>
                <a:effectRef idx="1">
                  <a:schemeClr val="dk1"/>
                </a:effectRef>
                <a:fontRef idx="minor">
                  <a:schemeClr val="tx1"/>
                </a:fontRef>
              </p:style>
            </p:cxnSp>
            <p:cxnSp>
              <p:nvCxnSpPr>
                <p:cNvPr id="56" name="直接连接符 45">
                  <a:extLst>
                    <a:ext uri="{FF2B5EF4-FFF2-40B4-BE49-F238E27FC236}">
                      <a16:creationId xmlns:a16="http://schemas.microsoft.com/office/drawing/2014/main" id="{A4FDB3BC-F62B-139B-AB25-EF550D91BC31}"/>
                    </a:ext>
                  </a:extLst>
                </p:cNvPr>
                <p:cNvCxnSpPr>
                  <a:cxnSpLocks/>
                  <a:endCxn id="46" idx="3"/>
                </p:cNvCxnSpPr>
                <p:nvPr/>
              </p:nvCxnSpPr>
              <p:spPr>
                <a:xfrm flipV="1">
                  <a:off x="6162783" y="5600735"/>
                  <a:ext cx="443008"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57" name="直接连接符 46">
                  <a:extLst>
                    <a:ext uri="{FF2B5EF4-FFF2-40B4-BE49-F238E27FC236}">
                      <a16:creationId xmlns:a16="http://schemas.microsoft.com/office/drawing/2014/main" id="{B473795D-54BA-71E9-60A5-10EF270F2146}"/>
                    </a:ext>
                  </a:extLst>
                </p:cNvPr>
                <p:cNvCxnSpPr>
                  <a:cxnSpLocks/>
                  <a:stCxn id="46" idx="5"/>
                </p:cNvCxnSpPr>
                <p:nvPr/>
              </p:nvCxnSpPr>
              <p:spPr>
                <a:xfrm>
                  <a:off x="7109606" y="5600735"/>
                  <a:ext cx="494137"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58" name="直接连接符 47">
                  <a:extLst>
                    <a:ext uri="{FF2B5EF4-FFF2-40B4-BE49-F238E27FC236}">
                      <a16:creationId xmlns:a16="http://schemas.microsoft.com/office/drawing/2014/main" id="{55BC38DD-C3BC-5915-6985-13DBBE55C36F}"/>
                    </a:ext>
                  </a:extLst>
                </p:cNvPr>
                <p:cNvCxnSpPr>
                  <a:cxnSpLocks/>
                </p:cNvCxnSpPr>
                <p:nvPr/>
              </p:nvCxnSpPr>
              <p:spPr>
                <a:xfrm>
                  <a:off x="9979714" y="5229537"/>
                  <a:ext cx="496511" cy="201926"/>
                </a:xfrm>
                <a:prstGeom prst="line">
                  <a:avLst/>
                </a:prstGeom>
                <a:ln w="28575"/>
              </p:spPr>
              <p:style>
                <a:lnRef idx="2">
                  <a:schemeClr val="dk1"/>
                </a:lnRef>
                <a:fillRef idx="0">
                  <a:schemeClr val="dk1"/>
                </a:fillRef>
                <a:effectRef idx="1">
                  <a:schemeClr val="dk1"/>
                </a:effectRef>
                <a:fontRef idx="minor">
                  <a:schemeClr val="tx1"/>
                </a:fontRef>
              </p:style>
            </p:cxnSp>
            <p:cxnSp>
              <p:nvCxnSpPr>
                <p:cNvPr id="59" name="直接连接符 48">
                  <a:extLst>
                    <a:ext uri="{FF2B5EF4-FFF2-40B4-BE49-F238E27FC236}">
                      <a16:creationId xmlns:a16="http://schemas.microsoft.com/office/drawing/2014/main" id="{82943AEA-542E-05B3-D4AB-8C349564013F}"/>
                    </a:ext>
                  </a:extLst>
                </p:cNvPr>
                <p:cNvCxnSpPr>
                  <a:cxnSpLocks/>
                </p:cNvCxnSpPr>
                <p:nvPr/>
              </p:nvCxnSpPr>
              <p:spPr>
                <a:xfrm flipV="1">
                  <a:off x="9879512" y="4458506"/>
                  <a:ext cx="479482" cy="383801"/>
                </a:xfrm>
                <a:prstGeom prst="line">
                  <a:avLst/>
                </a:prstGeom>
                <a:ln w="28575"/>
              </p:spPr>
              <p:style>
                <a:lnRef idx="2">
                  <a:schemeClr val="dk1"/>
                </a:lnRef>
                <a:fillRef idx="0">
                  <a:schemeClr val="dk1"/>
                </a:fillRef>
                <a:effectRef idx="1">
                  <a:schemeClr val="dk1"/>
                </a:effectRef>
                <a:fontRef idx="minor">
                  <a:schemeClr val="tx1"/>
                </a:fontRef>
              </p:style>
            </p:cxnSp>
            <p:cxnSp>
              <p:nvCxnSpPr>
                <p:cNvPr id="60" name="直接连接符 49">
                  <a:extLst>
                    <a:ext uri="{FF2B5EF4-FFF2-40B4-BE49-F238E27FC236}">
                      <a16:creationId xmlns:a16="http://schemas.microsoft.com/office/drawing/2014/main" id="{1AB02511-0392-A925-7883-99734132BF65}"/>
                    </a:ext>
                  </a:extLst>
                </p:cNvPr>
                <p:cNvCxnSpPr>
                  <a:cxnSpLocks/>
                </p:cNvCxnSpPr>
                <p:nvPr/>
              </p:nvCxnSpPr>
              <p:spPr>
                <a:xfrm>
                  <a:off x="9790426" y="3336979"/>
                  <a:ext cx="602317" cy="65780"/>
                </a:xfrm>
                <a:prstGeom prst="line">
                  <a:avLst/>
                </a:prstGeom>
                <a:ln w="28575"/>
              </p:spPr>
              <p:style>
                <a:lnRef idx="2">
                  <a:schemeClr val="dk1"/>
                </a:lnRef>
                <a:fillRef idx="0">
                  <a:schemeClr val="dk1"/>
                </a:fillRef>
                <a:effectRef idx="1">
                  <a:schemeClr val="dk1"/>
                </a:effectRef>
                <a:fontRef idx="minor">
                  <a:schemeClr val="tx1"/>
                </a:fontRef>
              </p:style>
            </p:cxnSp>
            <p:cxnSp>
              <p:nvCxnSpPr>
                <p:cNvPr id="61" name="直接连接符 50">
                  <a:extLst>
                    <a:ext uri="{FF2B5EF4-FFF2-40B4-BE49-F238E27FC236}">
                      <a16:creationId xmlns:a16="http://schemas.microsoft.com/office/drawing/2014/main" id="{303EEEC6-64B7-7404-97AB-5DAD7DA06244}"/>
                    </a:ext>
                  </a:extLst>
                </p:cNvPr>
                <p:cNvCxnSpPr>
                  <a:cxnSpLocks/>
                  <a:stCxn id="45" idx="0"/>
                </p:cNvCxnSpPr>
                <p:nvPr/>
              </p:nvCxnSpPr>
              <p:spPr>
                <a:xfrm flipV="1">
                  <a:off x="9600901" y="2543721"/>
                  <a:ext cx="2" cy="502786"/>
                </a:xfrm>
                <a:prstGeom prst="line">
                  <a:avLst/>
                </a:prstGeom>
                <a:ln w="28575"/>
              </p:spPr>
              <p:style>
                <a:lnRef idx="2">
                  <a:schemeClr val="dk1"/>
                </a:lnRef>
                <a:fillRef idx="0">
                  <a:schemeClr val="dk1"/>
                </a:fillRef>
                <a:effectRef idx="1">
                  <a:schemeClr val="dk1"/>
                </a:effectRef>
                <a:fontRef idx="minor">
                  <a:schemeClr val="tx1"/>
                </a:fontRef>
              </p:style>
            </p:cxnSp>
          </p:grpSp>
          <p:pic>
            <p:nvPicPr>
              <p:cNvPr id="37" name="图片 36">
                <a:extLst>
                  <a:ext uri="{FF2B5EF4-FFF2-40B4-BE49-F238E27FC236}">
                    <a16:creationId xmlns:a16="http://schemas.microsoft.com/office/drawing/2014/main" id="{793042D5-937C-FB8A-4686-4C7A76C1F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707" y="3908646"/>
                <a:ext cx="369332" cy="369332"/>
              </a:xfrm>
              <a:prstGeom prst="rect">
                <a:avLst/>
              </a:prstGeom>
            </p:spPr>
          </p:pic>
        </p:grpSp>
        <p:sp>
          <p:nvSpPr>
            <p:cNvPr id="29" name="文本框 28">
              <a:extLst>
                <a:ext uri="{FF2B5EF4-FFF2-40B4-BE49-F238E27FC236}">
                  <a16:creationId xmlns:a16="http://schemas.microsoft.com/office/drawing/2014/main" id="{0639BC1B-959F-C7E4-1457-B13C558CA5F0}"/>
                </a:ext>
              </a:extLst>
            </p:cNvPr>
            <p:cNvSpPr txBox="1"/>
            <p:nvPr/>
          </p:nvSpPr>
          <p:spPr>
            <a:xfrm>
              <a:off x="2084558" y="5426838"/>
              <a:ext cx="1529113" cy="338792"/>
            </a:xfrm>
            <a:prstGeom prst="rect">
              <a:avLst/>
            </a:prstGeom>
            <a:noFill/>
          </p:spPr>
          <p:txBody>
            <a:bodyPr wrap="square" rtlCol="0">
              <a:spAutoFit/>
            </a:bodyPr>
            <a:lstStyle/>
            <a:p>
              <a:r>
                <a:rPr lang="en-US" altLang="zh-CN" sz="1050" spc="150" dirty="0">
                  <a:solidFill>
                    <a:sysClr val="windowText" lastClr="000000">
                      <a:lumMod val="75000"/>
                      <a:lumOff val="25000"/>
                    </a:sysClr>
                  </a:solidFill>
                  <a:latin typeface="微软雅黑" panose="020B0503020204020204" pitchFamily="34" charset="-122"/>
                </a:rPr>
                <a:t>Node2Vec</a:t>
              </a:r>
              <a:endParaRPr lang="zh-CN" altLang="en-US" sz="1050" spc="150" dirty="0">
                <a:solidFill>
                  <a:sysClr val="windowText" lastClr="000000">
                    <a:lumMod val="75000"/>
                    <a:lumOff val="25000"/>
                  </a:sysClr>
                </a:solidFill>
                <a:latin typeface="微软雅黑" panose="020B0503020204020204" pitchFamily="34" charset="-122"/>
              </a:endParaRPr>
            </a:p>
          </p:txBody>
        </p:sp>
        <p:sp>
          <p:nvSpPr>
            <p:cNvPr id="30" name="圆角矩形 29">
              <a:extLst>
                <a:ext uri="{FF2B5EF4-FFF2-40B4-BE49-F238E27FC236}">
                  <a16:creationId xmlns:a16="http://schemas.microsoft.com/office/drawing/2014/main" id="{B3DAF05E-884B-4090-5CF2-1AA205EE919D}"/>
                </a:ext>
              </a:extLst>
            </p:cNvPr>
            <p:cNvSpPr/>
            <p:nvPr/>
          </p:nvSpPr>
          <p:spPr>
            <a:xfrm>
              <a:off x="930286" y="2727746"/>
              <a:ext cx="3524363" cy="307558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05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AF5AFC9-D836-B7DB-5F20-97BEF7925F65}"/>
                    </a:ext>
                  </a:extLst>
                </p:cNvPr>
                <p:cNvSpPr txBox="1"/>
                <p:nvPr/>
              </p:nvSpPr>
              <p:spPr>
                <a:xfrm>
                  <a:off x="2160779" y="2746357"/>
                  <a:ext cx="906218" cy="209254"/>
                </a:xfrm>
                <a:prstGeom prst="rect">
                  <a:avLst/>
                </a:prstGeom>
                <a:noFill/>
              </p:spPr>
              <p:txBody>
                <a:bodyPr wrap="none" lIns="0" tIns="0" rIns="0" bIns="0" rtlCol="0">
                  <a:spAutoFit/>
                </a:bodyPr>
                <a:lstStyle/>
                <a:p>
                  <a14:m>
                    <m:oMath xmlns:m="http://schemas.openxmlformats.org/officeDocument/2006/math">
                      <m:r>
                        <a:rPr kumimoji="1" lang="en-US" altLang="zh-CN" sz="1050" b="0" i="1" smtClean="0">
                          <a:latin typeface="Cambria Math" panose="02040503050406030204" pitchFamily="18" charset="0"/>
                        </a:rPr>
                        <m:t>𝑝</m:t>
                      </m:r>
                      <m:r>
                        <a:rPr kumimoji="1" lang="en-US" altLang="zh-CN" sz="1050" b="0" i="1" smtClean="0">
                          <a:latin typeface="Cambria Math" panose="02040503050406030204" pitchFamily="18" charset="0"/>
                        </a:rPr>
                        <m:t>=0.5,</m:t>
                      </m:r>
                      <m:r>
                        <a:rPr kumimoji="1" lang="en-US" altLang="zh-CN" sz="1050" b="0" i="1" smtClean="0">
                          <a:latin typeface="Cambria Math" panose="02040503050406030204" pitchFamily="18" charset="0"/>
                        </a:rPr>
                        <m:t>𝑞</m:t>
                      </m:r>
                    </m:oMath>
                  </a14:m>
                  <a:r>
                    <a:rPr kumimoji="1" lang="en-US" altLang="zh-CN" sz="1050" dirty="0"/>
                    <a:t>=2</a:t>
                  </a:r>
                  <a:endParaRPr kumimoji="1" lang="zh-CN" altLang="en-US" sz="1050" dirty="0"/>
                </a:p>
              </p:txBody>
            </p:sp>
          </mc:Choice>
          <mc:Fallback xmlns="">
            <p:sp>
              <p:nvSpPr>
                <p:cNvPr id="31" name="文本框 30">
                  <a:extLst>
                    <a:ext uri="{FF2B5EF4-FFF2-40B4-BE49-F238E27FC236}">
                      <a16:creationId xmlns:a16="http://schemas.microsoft.com/office/drawing/2014/main" id="{9AF5AFC9-D836-B7DB-5F20-97BEF7925F65}"/>
                    </a:ext>
                  </a:extLst>
                </p:cNvPr>
                <p:cNvSpPr txBox="1">
                  <a:spLocks noRot="1" noChangeAspect="1" noMove="1" noResize="1" noEditPoints="1" noAdjustHandles="1" noChangeArrowheads="1" noChangeShapeType="1" noTextEdit="1"/>
                </p:cNvSpPr>
                <p:nvPr/>
              </p:nvSpPr>
              <p:spPr>
                <a:xfrm>
                  <a:off x="2160779" y="2746357"/>
                  <a:ext cx="906218" cy="209254"/>
                </a:xfrm>
                <a:prstGeom prst="rect">
                  <a:avLst/>
                </a:prstGeom>
                <a:blipFill>
                  <a:blip r:embed="rId9"/>
                  <a:stretch>
                    <a:fillRect l="-8000" t="-23077" r="-24000" b="-5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7A097A3-6662-0D33-395C-C16C48EF3E2A}"/>
                    </a:ext>
                  </a:extLst>
                </p:cNvPr>
                <p:cNvSpPr txBox="1"/>
                <p:nvPr/>
              </p:nvSpPr>
              <p:spPr>
                <a:xfrm>
                  <a:off x="3221458" y="3619454"/>
                  <a:ext cx="924455" cy="326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800" b="0" i="1" smtClean="0">
                            <a:latin typeface="Cambria Math" panose="02040503050406030204" pitchFamily="18" charset="0"/>
                          </a:rPr>
                          <m:t>𝑝</m:t>
                        </m:r>
                        <m:d>
                          <m:dPr>
                            <m:ctrlPr>
                              <a:rPr kumimoji="1" lang="en-US" altLang="zh-CN" sz="800" b="0" i="1" smtClean="0">
                                <a:latin typeface="Cambria Math" panose="02040503050406030204" pitchFamily="18" charset="0"/>
                              </a:rPr>
                            </m:ctrlPr>
                          </m:dPr>
                          <m:e>
                            <m:sSub>
                              <m:sSubPr>
                                <m:ctrlPr>
                                  <a:rPr kumimoji="1" lang="en-US" altLang="zh-CN" sz="800" b="0" i="1" smtClean="0">
                                    <a:latin typeface="Cambria Math" panose="02040503050406030204" pitchFamily="18" charset="0"/>
                                  </a:rPr>
                                </m:ctrlPr>
                              </m:sSubPr>
                              <m:e>
                                <m:r>
                                  <a:rPr kumimoji="1" lang="en-US" altLang="zh-CN" sz="800" b="0" i="1" smtClean="0">
                                    <a:latin typeface="Cambria Math" panose="02040503050406030204" pitchFamily="18" charset="0"/>
                                  </a:rPr>
                                  <m:t>𝑒</m:t>
                                </m:r>
                              </m:e>
                              <m:sub>
                                <m:r>
                                  <a:rPr kumimoji="1" lang="en-US" altLang="zh-CN" sz="800" b="0" i="1" smtClean="0">
                                    <a:latin typeface="Cambria Math" panose="02040503050406030204" pitchFamily="18" charset="0"/>
                                  </a:rPr>
                                  <m:t>1</m:t>
                                </m:r>
                              </m:sub>
                            </m:sSub>
                          </m:e>
                        </m:d>
                        <m:r>
                          <a:rPr kumimoji="1" lang="en-US" altLang="zh-CN" sz="800" b="0" i="1" smtClean="0">
                            <a:latin typeface="Cambria Math" panose="02040503050406030204" pitchFamily="18" charset="0"/>
                          </a:rPr>
                          <m:t>=</m:t>
                        </m:r>
                        <m:f>
                          <m:fPr>
                            <m:ctrlPr>
                              <a:rPr kumimoji="1" lang="en-US" altLang="zh-CN" sz="800" b="0" i="1" smtClean="0">
                                <a:latin typeface="Cambria Math" panose="02040503050406030204" pitchFamily="18" charset="0"/>
                              </a:rPr>
                            </m:ctrlPr>
                          </m:fPr>
                          <m:num>
                            <m:r>
                              <a:rPr kumimoji="1" lang="en-US" altLang="zh-CN" sz="800" b="0" i="1" smtClean="0">
                                <a:latin typeface="Cambria Math" panose="02040503050406030204" pitchFamily="18" charset="0"/>
                              </a:rPr>
                              <m:t>1</m:t>
                            </m:r>
                          </m:num>
                          <m:den>
                            <m:r>
                              <a:rPr kumimoji="1" lang="en-US" altLang="zh-CN" sz="800" b="0" i="1" smtClean="0">
                                <a:latin typeface="Cambria Math" panose="02040503050406030204" pitchFamily="18" charset="0"/>
                              </a:rPr>
                              <m:t>𝑞</m:t>
                            </m:r>
                          </m:den>
                        </m:f>
                        <m:r>
                          <a:rPr kumimoji="1" lang="en-US" altLang="zh-CN" sz="800" b="0" i="1" smtClean="0">
                            <a:latin typeface="Cambria Math" panose="02040503050406030204" pitchFamily="18" charset="0"/>
                          </a:rPr>
                          <m:t>=0.5</m:t>
                        </m:r>
                      </m:oMath>
                    </m:oMathPara>
                  </a14:m>
                  <a:endParaRPr kumimoji="1" lang="zh-CN" altLang="en-US" sz="800" dirty="0"/>
                </a:p>
              </p:txBody>
            </p:sp>
          </mc:Choice>
          <mc:Fallback xmlns="">
            <p:sp>
              <p:nvSpPr>
                <p:cNvPr id="32" name="文本框 31">
                  <a:extLst>
                    <a:ext uri="{FF2B5EF4-FFF2-40B4-BE49-F238E27FC236}">
                      <a16:creationId xmlns:a16="http://schemas.microsoft.com/office/drawing/2014/main" id="{F7A097A3-6662-0D33-395C-C16C48EF3E2A}"/>
                    </a:ext>
                  </a:extLst>
                </p:cNvPr>
                <p:cNvSpPr txBox="1">
                  <a:spLocks noRot="1" noChangeAspect="1" noMove="1" noResize="1" noEditPoints="1" noAdjustHandles="1" noChangeArrowheads="1" noChangeShapeType="1" noTextEdit="1"/>
                </p:cNvSpPr>
                <p:nvPr/>
              </p:nvSpPr>
              <p:spPr>
                <a:xfrm>
                  <a:off x="3221458" y="3619454"/>
                  <a:ext cx="924455" cy="326337"/>
                </a:xfrm>
                <a:prstGeom prst="rect">
                  <a:avLst/>
                </a:prstGeom>
                <a:blipFill>
                  <a:blip r:embed="rId10"/>
                  <a:stretch>
                    <a:fillRect l="-5882" r="-15686"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67F8D77-E307-9A51-FAD2-5C87E3962C39}"/>
                    </a:ext>
                  </a:extLst>
                </p:cNvPr>
                <p:cNvSpPr txBox="1"/>
                <p:nvPr/>
              </p:nvSpPr>
              <p:spPr>
                <a:xfrm>
                  <a:off x="2783119" y="4110718"/>
                  <a:ext cx="927481" cy="326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800" b="0" i="1" smtClean="0">
                            <a:latin typeface="Cambria Math" panose="02040503050406030204" pitchFamily="18" charset="0"/>
                          </a:rPr>
                          <m:t>𝑝</m:t>
                        </m:r>
                        <m:d>
                          <m:dPr>
                            <m:ctrlPr>
                              <a:rPr kumimoji="1" lang="en-US" altLang="zh-CN" sz="800" b="0" i="1" smtClean="0">
                                <a:latin typeface="Cambria Math" panose="02040503050406030204" pitchFamily="18" charset="0"/>
                              </a:rPr>
                            </m:ctrlPr>
                          </m:dPr>
                          <m:e>
                            <m:sSub>
                              <m:sSubPr>
                                <m:ctrlPr>
                                  <a:rPr kumimoji="1" lang="en-US" altLang="zh-CN" sz="800" b="0" i="1" smtClean="0">
                                    <a:latin typeface="Cambria Math" panose="02040503050406030204" pitchFamily="18" charset="0"/>
                                  </a:rPr>
                                </m:ctrlPr>
                              </m:sSubPr>
                              <m:e>
                                <m:r>
                                  <a:rPr kumimoji="1" lang="en-US" altLang="zh-CN" sz="800" b="0" i="1" smtClean="0">
                                    <a:latin typeface="Cambria Math" panose="02040503050406030204" pitchFamily="18" charset="0"/>
                                  </a:rPr>
                                  <m:t>𝑒</m:t>
                                </m:r>
                              </m:e>
                              <m:sub>
                                <m:r>
                                  <a:rPr kumimoji="1" lang="en-US" altLang="zh-CN" sz="800" b="0" i="1" smtClean="0">
                                    <a:latin typeface="Cambria Math" panose="02040503050406030204" pitchFamily="18" charset="0"/>
                                  </a:rPr>
                                  <m:t>2</m:t>
                                </m:r>
                              </m:sub>
                            </m:sSub>
                          </m:e>
                        </m:d>
                        <m:r>
                          <a:rPr kumimoji="1" lang="en-US" altLang="zh-CN" sz="800" b="0" i="1" smtClean="0">
                            <a:latin typeface="Cambria Math" panose="02040503050406030204" pitchFamily="18" charset="0"/>
                          </a:rPr>
                          <m:t>=</m:t>
                        </m:r>
                        <m:f>
                          <m:fPr>
                            <m:ctrlPr>
                              <a:rPr kumimoji="1" lang="en-US" altLang="zh-CN" sz="800" b="0" i="1" smtClean="0">
                                <a:latin typeface="Cambria Math" panose="02040503050406030204" pitchFamily="18" charset="0"/>
                              </a:rPr>
                            </m:ctrlPr>
                          </m:fPr>
                          <m:num>
                            <m:r>
                              <a:rPr kumimoji="1" lang="en-US" altLang="zh-CN" sz="800" b="0" i="1" smtClean="0">
                                <a:latin typeface="Cambria Math" panose="02040503050406030204" pitchFamily="18" charset="0"/>
                              </a:rPr>
                              <m:t>1</m:t>
                            </m:r>
                          </m:num>
                          <m:den>
                            <m:r>
                              <a:rPr kumimoji="1" lang="en-US" altLang="zh-CN" sz="800" b="0" i="1" smtClean="0">
                                <a:latin typeface="Cambria Math" panose="02040503050406030204" pitchFamily="18" charset="0"/>
                              </a:rPr>
                              <m:t>𝑞</m:t>
                            </m:r>
                          </m:den>
                        </m:f>
                        <m:r>
                          <a:rPr kumimoji="1" lang="en-US" altLang="zh-CN" sz="800" b="0" i="1" smtClean="0">
                            <a:latin typeface="Cambria Math" panose="02040503050406030204" pitchFamily="18" charset="0"/>
                          </a:rPr>
                          <m:t>=0.5</m:t>
                        </m:r>
                      </m:oMath>
                    </m:oMathPara>
                  </a14:m>
                  <a:endParaRPr kumimoji="1" lang="zh-CN" altLang="en-US" sz="800" dirty="0"/>
                </a:p>
              </p:txBody>
            </p:sp>
          </mc:Choice>
          <mc:Fallback xmlns="">
            <p:sp>
              <p:nvSpPr>
                <p:cNvPr id="33" name="文本框 32">
                  <a:extLst>
                    <a:ext uri="{FF2B5EF4-FFF2-40B4-BE49-F238E27FC236}">
                      <a16:creationId xmlns:a16="http://schemas.microsoft.com/office/drawing/2014/main" id="{F67F8D77-E307-9A51-FAD2-5C87E3962C39}"/>
                    </a:ext>
                  </a:extLst>
                </p:cNvPr>
                <p:cNvSpPr txBox="1">
                  <a:spLocks noRot="1" noChangeAspect="1" noMove="1" noResize="1" noEditPoints="1" noAdjustHandles="1" noChangeArrowheads="1" noChangeShapeType="1" noTextEdit="1"/>
                </p:cNvSpPr>
                <p:nvPr/>
              </p:nvSpPr>
              <p:spPr>
                <a:xfrm>
                  <a:off x="2783119" y="4110718"/>
                  <a:ext cx="927481" cy="326337"/>
                </a:xfrm>
                <a:prstGeom prst="rect">
                  <a:avLst/>
                </a:prstGeom>
                <a:blipFill>
                  <a:blip r:embed="rId11"/>
                  <a:stretch>
                    <a:fillRect l="-5769" r="-13462"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3170073-4958-F4D4-991A-A51EF1114607}"/>
                    </a:ext>
                  </a:extLst>
                </p:cNvPr>
                <p:cNvSpPr txBox="1"/>
                <p:nvPr/>
              </p:nvSpPr>
              <p:spPr>
                <a:xfrm>
                  <a:off x="1926421" y="4472859"/>
                  <a:ext cx="831141" cy="326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800" b="0" i="1" smtClean="0">
                            <a:latin typeface="Cambria Math" panose="02040503050406030204" pitchFamily="18" charset="0"/>
                          </a:rPr>
                          <m:t>𝑝</m:t>
                        </m:r>
                        <m:d>
                          <m:dPr>
                            <m:ctrlPr>
                              <a:rPr kumimoji="1" lang="en-US" altLang="zh-CN" sz="800" b="0" i="1" smtClean="0">
                                <a:latin typeface="Cambria Math" panose="02040503050406030204" pitchFamily="18" charset="0"/>
                              </a:rPr>
                            </m:ctrlPr>
                          </m:dPr>
                          <m:e>
                            <m:sSub>
                              <m:sSubPr>
                                <m:ctrlPr>
                                  <a:rPr kumimoji="1" lang="en-US" altLang="zh-CN" sz="800" b="0" i="1" smtClean="0">
                                    <a:latin typeface="Cambria Math" panose="02040503050406030204" pitchFamily="18" charset="0"/>
                                  </a:rPr>
                                </m:ctrlPr>
                              </m:sSubPr>
                              <m:e>
                                <m:r>
                                  <a:rPr kumimoji="1" lang="en-US" altLang="zh-CN" sz="800" b="0" i="1" smtClean="0">
                                    <a:latin typeface="Cambria Math" panose="02040503050406030204" pitchFamily="18" charset="0"/>
                                  </a:rPr>
                                  <m:t>𝑒</m:t>
                                </m:r>
                              </m:e>
                              <m:sub>
                                <m:r>
                                  <a:rPr kumimoji="1" lang="en-US" altLang="zh-CN" sz="800" b="0" i="1" smtClean="0">
                                    <a:latin typeface="Cambria Math" panose="02040503050406030204" pitchFamily="18" charset="0"/>
                                  </a:rPr>
                                  <m:t>3</m:t>
                                </m:r>
                              </m:sub>
                            </m:sSub>
                          </m:e>
                        </m:d>
                        <m:r>
                          <a:rPr kumimoji="1" lang="en-US" altLang="zh-CN" sz="800" b="0" i="1" smtClean="0">
                            <a:latin typeface="Cambria Math" panose="02040503050406030204" pitchFamily="18" charset="0"/>
                          </a:rPr>
                          <m:t>=</m:t>
                        </m:r>
                        <m:f>
                          <m:fPr>
                            <m:ctrlPr>
                              <a:rPr kumimoji="1" lang="en-US" altLang="zh-CN" sz="800" b="0" i="1" smtClean="0">
                                <a:latin typeface="Cambria Math" panose="02040503050406030204" pitchFamily="18" charset="0"/>
                              </a:rPr>
                            </m:ctrlPr>
                          </m:fPr>
                          <m:num>
                            <m:r>
                              <a:rPr kumimoji="1" lang="en-US" altLang="zh-CN" sz="800" b="0" i="1" smtClean="0">
                                <a:latin typeface="Cambria Math" panose="02040503050406030204" pitchFamily="18" charset="0"/>
                              </a:rPr>
                              <m:t>1</m:t>
                            </m:r>
                          </m:num>
                          <m:den>
                            <m:r>
                              <a:rPr kumimoji="1" lang="en-US" altLang="zh-CN" sz="800" b="0" i="1" smtClean="0">
                                <a:latin typeface="Cambria Math" panose="02040503050406030204" pitchFamily="18" charset="0"/>
                              </a:rPr>
                              <m:t>𝑝</m:t>
                            </m:r>
                          </m:den>
                        </m:f>
                        <m:r>
                          <a:rPr kumimoji="1" lang="en-US" altLang="zh-CN" sz="800" b="0" i="1" smtClean="0">
                            <a:latin typeface="Cambria Math" panose="02040503050406030204" pitchFamily="18" charset="0"/>
                          </a:rPr>
                          <m:t>=2</m:t>
                        </m:r>
                      </m:oMath>
                    </m:oMathPara>
                  </a14:m>
                  <a:endParaRPr kumimoji="1" lang="zh-CN" altLang="en-US" sz="800" dirty="0"/>
                </a:p>
              </p:txBody>
            </p:sp>
          </mc:Choice>
          <mc:Fallback xmlns="">
            <p:sp>
              <p:nvSpPr>
                <p:cNvPr id="34" name="文本框 33">
                  <a:extLst>
                    <a:ext uri="{FF2B5EF4-FFF2-40B4-BE49-F238E27FC236}">
                      <a16:creationId xmlns:a16="http://schemas.microsoft.com/office/drawing/2014/main" id="{33170073-4958-F4D4-991A-A51EF1114607}"/>
                    </a:ext>
                  </a:extLst>
                </p:cNvPr>
                <p:cNvSpPr txBox="1">
                  <a:spLocks noRot="1" noChangeAspect="1" noMove="1" noResize="1" noEditPoints="1" noAdjustHandles="1" noChangeArrowheads="1" noChangeShapeType="1" noTextEdit="1"/>
                </p:cNvSpPr>
                <p:nvPr/>
              </p:nvSpPr>
              <p:spPr>
                <a:xfrm>
                  <a:off x="1926421" y="4472859"/>
                  <a:ext cx="831141" cy="326337"/>
                </a:xfrm>
                <a:prstGeom prst="rect">
                  <a:avLst/>
                </a:prstGeom>
                <a:blipFill>
                  <a:blip r:embed="rId12"/>
                  <a:stretch>
                    <a:fillRect l="-8696" r="-13043"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50751950-4725-5D49-7698-2B85AC93A1BE}"/>
                    </a:ext>
                  </a:extLst>
                </p:cNvPr>
                <p:cNvSpPr txBox="1"/>
                <p:nvPr/>
              </p:nvSpPr>
              <p:spPr>
                <a:xfrm>
                  <a:off x="1929476" y="3502034"/>
                  <a:ext cx="876668" cy="159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800" b="0" i="1" smtClean="0">
                            <a:latin typeface="Cambria Math" panose="02040503050406030204" pitchFamily="18" charset="0"/>
                          </a:rPr>
                          <m:t>𝑝</m:t>
                        </m:r>
                        <m:d>
                          <m:dPr>
                            <m:ctrlPr>
                              <a:rPr kumimoji="1" lang="en-US" altLang="zh-CN" sz="800" b="0" i="1" smtClean="0">
                                <a:latin typeface="Cambria Math" panose="02040503050406030204" pitchFamily="18" charset="0"/>
                              </a:rPr>
                            </m:ctrlPr>
                          </m:dPr>
                          <m:e>
                            <m:sSub>
                              <m:sSubPr>
                                <m:ctrlPr>
                                  <a:rPr kumimoji="1" lang="en-US" altLang="zh-CN" sz="800" b="0" i="1" smtClean="0">
                                    <a:latin typeface="Cambria Math" panose="02040503050406030204" pitchFamily="18" charset="0"/>
                                  </a:rPr>
                                </m:ctrlPr>
                              </m:sSubPr>
                              <m:e>
                                <m:r>
                                  <a:rPr kumimoji="1" lang="en-US" altLang="zh-CN" sz="800" b="0" i="1" smtClean="0">
                                    <a:latin typeface="Cambria Math" panose="02040503050406030204" pitchFamily="18" charset="0"/>
                                  </a:rPr>
                                  <m:t>𝑒</m:t>
                                </m:r>
                              </m:e>
                              <m:sub>
                                <m:r>
                                  <a:rPr kumimoji="1" lang="en-US" altLang="zh-CN" sz="800" b="0" i="1" smtClean="0">
                                    <a:latin typeface="Cambria Math" panose="02040503050406030204" pitchFamily="18" charset="0"/>
                                  </a:rPr>
                                  <m:t>0</m:t>
                                </m:r>
                              </m:sub>
                            </m:sSub>
                          </m:e>
                        </m:d>
                        <m:r>
                          <a:rPr kumimoji="1" lang="en-US" altLang="zh-CN" sz="800" b="0" i="1" smtClean="0">
                            <a:latin typeface="Cambria Math" panose="02040503050406030204" pitchFamily="18" charset="0"/>
                          </a:rPr>
                          <m:t>=1</m:t>
                        </m:r>
                      </m:oMath>
                    </m:oMathPara>
                  </a14:m>
                  <a:endParaRPr kumimoji="1" lang="zh-CN" altLang="en-US" sz="800" dirty="0"/>
                </a:p>
              </p:txBody>
            </p:sp>
          </mc:Choice>
          <mc:Fallback xmlns="">
            <p:sp>
              <p:nvSpPr>
                <p:cNvPr id="35" name="文本框 34">
                  <a:extLst>
                    <a:ext uri="{FF2B5EF4-FFF2-40B4-BE49-F238E27FC236}">
                      <a16:creationId xmlns:a16="http://schemas.microsoft.com/office/drawing/2014/main" id="{50751950-4725-5D49-7698-2B85AC93A1BE}"/>
                    </a:ext>
                  </a:extLst>
                </p:cNvPr>
                <p:cNvSpPr txBox="1">
                  <a:spLocks noRot="1" noChangeAspect="1" noMove="1" noResize="1" noEditPoints="1" noAdjustHandles="1" noChangeArrowheads="1" noChangeShapeType="1" noTextEdit="1"/>
                </p:cNvSpPr>
                <p:nvPr/>
              </p:nvSpPr>
              <p:spPr>
                <a:xfrm>
                  <a:off x="1929476" y="3502034"/>
                  <a:ext cx="876668" cy="159432"/>
                </a:xfrm>
                <a:prstGeom prst="rect">
                  <a:avLst/>
                </a:prstGeom>
                <a:blipFill>
                  <a:blip r:embed="rId13"/>
                  <a:stretch>
                    <a:fillRect b="-4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11A5061-73CB-A859-1B07-584676DC83AA}"/>
                  </a:ext>
                </a:extLst>
              </p:cNvPr>
              <p:cNvSpPr txBox="1"/>
              <p:nvPr/>
            </p:nvSpPr>
            <p:spPr>
              <a:xfrm>
                <a:off x="6651712" y="3985145"/>
                <a:ext cx="6096000" cy="2223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𝑝𝑞</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𝑝</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𝑡𝑥</m:t>
                                  </m:r>
                                </m:sub>
                              </m:sSub>
                              <m:r>
                                <a:rPr kumimoji="1" lang="en-US" altLang="zh-CN" b="0" i="1" smtClean="0">
                                  <a:latin typeface="Cambria Math" panose="02040503050406030204" pitchFamily="18" charset="0"/>
                                </a:rPr>
                                <m:t>=0 </m:t>
                              </m:r>
                            </m:e>
                            <m:e>
                              <m:r>
                                <a:rPr kumimoji="1" lang="en-US" altLang="zh-CN" i="1">
                                  <a:latin typeface="Cambria Math" panose="02040503050406030204" pitchFamily="18" charset="0"/>
                                </a:rPr>
                                <m:t>1,</m:t>
                              </m:r>
                              <m:r>
                                <a:rPr kumimoji="1" lang="en-US" altLang="zh-CN" i="1">
                                  <a:latin typeface="Cambria Math" panose="02040503050406030204" pitchFamily="18" charset="0"/>
                                </a:rPr>
                                <m:t>𝑖𝑓</m:t>
                              </m:r>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rPr>
                                    <m:t>𝑡𝑥</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1</m:t>
                              </m:r>
                            </m:e>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𝑞</m:t>
                                  </m:r>
                                </m:den>
                              </m:f>
                              <m:r>
                                <a:rPr kumimoji="1" lang="en-US" altLang="zh-CN" i="1">
                                  <a:latin typeface="Cambria Math" panose="02040503050406030204" pitchFamily="18" charset="0"/>
                                </a:rPr>
                                <m:t>,</m:t>
                              </m:r>
                              <m:r>
                                <a:rPr kumimoji="1" lang="en-US" altLang="zh-CN" i="1">
                                  <a:latin typeface="Cambria Math" panose="02040503050406030204" pitchFamily="18" charset="0"/>
                                </a:rPr>
                                <m:t>𝑖𝑓</m:t>
                              </m:r>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rPr>
                                    <m:t>𝑡𝑥</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2</m:t>
                              </m:r>
                            </m:e>
                          </m:eqArr>
                        </m:e>
                      </m:d>
                    </m:oMath>
                  </m:oMathPara>
                </a14:m>
                <a:endParaRPr kumimoji="1" lang="en-US" altLang="zh-CN" b="0" dirty="0"/>
              </a:p>
              <a:p>
                <a:endParaRPr kumimoji="1" lang="en-US" altLang="zh-CN" b="0" dirty="0"/>
              </a:p>
              <a:p>
                <a:pPr algn="ctr"/>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𝑒</m:t>
                        </m:r>
                      </m:e>
                    </m:d>
                    <m:r>
                      <a:rPr kumimoji="1" lang="en-US" altLang="zh-CN" b="0" i="1" smtClean="0">
                        <a:latin typeface="Cambria Math" panose="02040503050406030204" pitchFamily="18" charset="0"/>
                      </a:rPr>
                      <m:t>=</m:t>
                    </m:r>
                    <m:r>
                      <a:rPr kumimoji="1" lang="en-US" altLang="zh-CN" b="0" i="1" smtClean="0">
                        <a:solidFill>
                          <a:schemeClr val="accent2"/>
                        </a:solidFill>
                        <a:latin typeface="Cambria Math" panose="02040503050406030204" pitchFamily="18" charset="0"/>
                      </a:rPr>
                      <m:t>𝑤𝑒𝑖𝑔h𝑡</m:t>
                    </m:r>
                    <m:d>
                      <m:dPr>
                        <m:ctrlPr>
                          <a:rPr kumimoji="1" lang="en-US" altLang="zh-CN" b="0" i="1" smtClean="0">
                            <a:solidFill>
                              <a:schemeClr val="accent2"/>
                            </a:solidFill>
                            <a:latin typeface="Cambria Math" panose="02040503050406030204" pitchFamily="18" charset="0"/>
                          </a:rPr>
                        </m:ctrlPr>
                      </m:dPr>
                      <m:e>
                        <m:r>
                          <a:rPr kumimoji="1" lang="en-US" altLang="zh-CN" b="0" i="1" smtClean="0">
                            <a:solidFill>
                              <a:schemeClr val="accent2"/>
                            </a:solidFill>
                            <a:latin typeface="Cambria Math" panose="02040503050406030204" pitchFamily="18" charset="0"/>
                          </a:rPr>
                          <m:t>𝑒</m:t>
                        </m:r>
                      </m:e>
                    </m:d>
                    <m:r>
                      <a:rPr kumimoji="1" lang="en-US" altLang="zh-CN" b="0" i="1" smtClean="0">
                        <a:solidFill>
                          <a:schemeClr val="accent2"/>
                        </a:solidFill>
                        <a:latin typeface="Cambria Math" panose="02040503050406030204" pitchFamily="18" charset="0"/>
                      </a:rPr>
                      <m:t>·</m:t>
                    </m:r>
                    <m:r>
                      <a:rPr kumimoji="1" lang="zh-CN" altLang="en-US" b="0" i="1" smtClean="0">
                        <a:solidFill>
                          <a:schemeClr val="accent2"/>
                        </a:solidFill>
                        <a:latin typeface="Cambria Math" panose="02040503050406030204" pitchFamily="18" charset="0"/>
                      </a:rPr>
                      <m:t> </m:t>
                    </m:r>
                    <m:sSub>
                      <m:sSubPr>
                        <m:ctrlPr>
                          <a:rPr kumimoji="1" lang="en-US" altLang="zh-CN" b="0" i="1" smtClean="0">
                            <a:solidFill>
                              <a:schemeClr val="accent3"/>
                            </a:solidFill>
                            <a:latin typeface="Cambria Math" panose="02040503050406030204" pitchFamily="18" charset="0"/>
                          </a:rPr>
                        </m:ctrlPr>
                      </m:sSubPr>
                      <m:e>
                        <m:r>
                          <a:rPr kumimoji="1" lang="en-US" altLang="zh-CN" b="0" i="1" smtClean="0">
                            <a:solidFill>
                              <a:schemeClr val="accent3"/>
                            </a:solidFill>
                            <a:latin typeface="Cambria Math" panose="02040503050406030204" pitchFamily="18" charset="0"/>
                            <a:ea typeface="Cambria Math" panose="02040503050406030204" pitchFamily="18" charset="0"/>
                          </a:rPr>
                          <m:t>𝛼</m:t>
                        </m:r>
                      </m:e>
                      <m:sub>
                        <m:r>
                          <a:rPr kumimoji="1" lang="en-US" altLang="zh-CN" b="0" i="1" smtClean="0">
                            <a:solidFill>
                              <a:schemeClr val="accent3"/>
                            </a:solidFill>
                            <a:latin typeface="Cambria Math" panose="02040503050406030204" pitchFamily="18" charset="0"/>
                          </a:rPr>
                          <m:t>𝑝𝑞</m:t>
                        </m:r>
                      </m:sub>
                    </m:sSub>
                  </m:oMath>
                </a14:m>
                <a:r>
                  <a:rPr lang="en-US" altLang="zh-CN" dirty="0">
                    <a:solidFill>
                      <a:schemeClr val="accent3"/>
                    </a:solidFill>
                  </a:rPr>
                  <a:t> </a:t>
                </a:r>
                <a:r>
                  <a:rPr lang="en-US" altLang="zh-CN" dirty="0"/>
                  <a:t>·</a:t>
                </a:r>
                <a:r>
                  <a:rPr lang="zh-CN" altLang="en-US" dirty="0"/>
                  <a:t> </a:t>
                </a:r>
                <a14:m>
                  <m:oMath xmlns:m="http://schemas.openxmlformats.org/officeDocument/2006/math">
                    <m:sSub>
                      <m:sSubPr>
                        <m:ctrlPr>
                          <a:rPr kumimoji="1" lang="en-US" altLang="zh-CN" i="1" smtClean="0">
                            <a:solidFill>
                              <a:schemeClr val="accent5"/>
                            </a:solidFill>
                            <a:latin typeface="Cambria Math" panose="02040503050406030204" pitchFamily="18" charset="0"/>
                          </a:rPr>
                        </m:ctrlPr>
                      </m:sSubPr>
                      <m:e>
                        <m:r>
                          <a:rPr kumimoji="1" lang="en-US" altLang="zh-CN" i="1">
                            <a:solidFill>
                              <a:schemeClr val="accent5"/>
                            </a:solidFill>
                            <a:latin typeface="Cambria Math" panose="02040503050406030204" pitchFamily="18" charset="0"/>
                          </a:rPr>
                          <m:t>𝑃</m:t>
                        </m:r>
                      </m:e>
                      <m:sub>
                        <m:r>
                          <a:rPr kumimoji="1" lang="en-US" altLang="zh-CN" i="1">
                            <a:solidFill>
                              <a:schemeClr val="accent5"/>
                            </a:solidFill>
                            <a:latin typeface="Cambria Math" panose="02040503050406030204" pitchFamily="18" charset="0"/>
                          </a:rPr>
                          <m:t>𝑒</m:t>
                        </m:r>
                      </m:sub>
                    </m:sSub>
                  </m:oMath>
                </a14:m>
                <a:endParaRPr lang="zh-CN" altLang="en-US" dirty="0"/>
              </a:p>
            </p:txBody>
          </p:sp>
        </mc:Choice>
        <mc:Fallback xmlns="">
          <p:sp>
            <p:nvSpPr>
              <p:cNvPr id="63" name="文本框 62">
                <a:extLst>
                  <a:ext uri="{FF2B5EF4-FFF2-40B4-BE49-F238E27FC236}">
                    <a16:creationId xmlns:a16="http://schemas.microsoft.com/office/drawing/2014/main" id="{D11A5061-73CB-A859-1B07-584676DC83AA}"/>
                  </a:ext>
                </a:extLst>
              </p:cNvPr>
              <p:cNvSpPr txBox="1">
                <a:spLocks noRot="1" noChangeAspect="1" noMove="1" noResize="1" noEditPoints="1" noAdjustHandles="1" noChangeArrowheads="1" noChangeShapeType="1" noTextEdit="1"/>
              </p:cNvSpPr>
              <p:nvPr/>
            </p:nvSpPr>
            <p:spPr>
              <a:xfrm>
                <a:off x="6651712" y="3985145"/>
                <a:ext cx="6096000" cy="2223366"/>
              </a:xfrm>
              <a:prstGeom prst="rect">
                <a:avLst/>
              </a:prstGeom>
              <a:blipFill>
                <a:blip r:embed="rId14"/>
                <a:stretch>
                  <a:fillRect b="-2273"/>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9F76D9D8-36B5-7513-5C93-A03CE6EEA879}"/>
              </a:ext>
            </a:extLst>
          </p:cNvPr>
          <p:cNvGrpSpPr/>
          <p:nvPr/>
        </p:nvGrpSpPr>
        <p:grpSpPr>
          <a:xfrm>
            <a:off x="10210800" y="466165"/>
            <a:ext cx="1891553" cy="595065"/>
            <a:chOff x="10210800" y="466165"/>
            <a:chExt cx="1891553" cy="595065"/>
          </a:xfrm>
        </p:grpSpPr>
        <p:sp>
          <p:nvSpPr>
            <p:cNvPr id="65" name="矩形 64">
              <a:extLst>
                <a:ext uri="{FF2B5EF4-FFF2-40B4-BE49-F238E27FC236}">
                  <a16:creationId xmlns:a16="http://schemas.microsoft.com/office/drawing/2014/main" id="{002C6406-CE63-643F-C594-971E44A31EF9}"/>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6" name="图片 4">
              <a:extLst>
                <a:ext uri="{FF2B5EF4-FFF2-40B4-BE49-F238E27FC236}">
                  <a16:creationId xmlns:a16="http://schemas.microsoft.com/office/drawing/2014/main" id="{5D2A2545-17D7-0C87-7B9E-A6EFE7B5ACF5}"/>
                </a:ext>
              </a:extLst>
            </p:cNvPr>
            <p:cNvPicPr>
              <a:picLocks noChangeAspect="1"/>
            </p:cNvPicPr>
            <p:nvPr/>
          </p:nvPicPr>
          <p:blipFill>
            <a:blip r:embed="rId15"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7292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E4036C-88F2-05D9-356C-9BF43A712C73}"/>
              </a:ext>
            </a:extLst>
          </p:cNvPr>
          <p:cNvPicPr>
            <a:picLocks noChangeAspect="1"/>
          </p:cNvPicPr>
          <p:nvPr/>
        </p:nvPicPr>
        <p:blipFill>
          <a:blip r:embed="rId2"/>
          <a:stretch>
            <a:fillRect/>
          </a:stretch>
        </p:blipFill>
        <p:spPr>
          <a:xfrm>
            <a:off x="7482205" y="4189205"/>
            <a:ext cx="4292600" cy="1828800"/>
          </a:xfrm>
          <a:prstGeom prst="rect">
            <a:avLst/>
          </a:prstGeom>
        </p:spPr>
      </p:pic>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7B24F99-C693-0D4A-5F8F-064188EBB4B8}"/>
                  </a:ext>
                </a:extLst>
              </p:cNvPr>
              <p:cNvSpPr>
                <a:spLocks noGrp="1"/>
              </p:cNvSpPr>
              <p:nvPr>
                <p:ph idx="1"/>
              </p:nvPr>
            </p:nvSpPr>
            <p:spPr/>
            <p:txBody>
              <a:bodyPr/>
              <a:lstStyle/>
              <a:p>
                <a:r>
                  <a:rPr kumimoji="1" lang="zh-CN" altLang="en-US" dirty="0">
                    <a:solidFill>
                      <a:schemeClr val="accent6"/>
                    </a:solidFill>
                  </a:rPr>
                  <a:t>静态</a:t>
                </a:r>
                <a:r>
                  <a:rPr kumimoji="1" lang="zh-CN" altLang="en-US" dirty="0"/>
                  <a:t>随机游走采样</a:t>
                </a:r>
                <a:endParaRPr kumimoji="1" lang="en-US" altLang="zh-CN" dirty="0"/>
              </a:p>
              <a:p>
                <a:pPr>
                  <a:buFont typeface="Wingdings" pitchFamily="2" charset="2"/>
                  <a:buChar char="Ø"/>
                </a:pPr>
                <a:r>
                  <a:rPr kumimoji="1" lang="zh-CN" altLang="en-US" dirty="0"/>
                  <a:t>逆变换采样（</a:t>
                </a:r>
                <a:r>
                  <a:rPr kumimoji="1" lang="en-US" altLang="zh-CN" dirty="0"/>
                  <a:t>Inverse Transform </a:t>
                </a:r>
                <a:r>
                  <a:rPr kumimoji="1" lang="en-US" altLang="zh-CN" dirty="0" err="1"/>
                  <a:t>Sampling,ITS</a:t>
                </a:r>
                <a:r>
                  <a:rPr kumimoji="1" lang="zh-CN" altLang="en-US" dirty="0"/>
                  <a:t>）</a:t>
                </a:r>
                <a:endParaRPr kumimoji="1" lang="en-US" altLang="zh-CN" dirty="0"/>
              </a:p>
              <a:p>
                <a:pPr lvl="1">
                  <a:buFont typeface="Arial" panose="020B0604020202020204" pitchFamily="34" charset="0"/>
                  <a:buChar char="•"/>
                </a:pPr>
                <a:r>
                  <a:rPr kumimoji="1" lang="zh-CN" altLang="en-US" dirty="0"/>
                  <a:t>根据边的概率，把垂直的采样逆转到水平的一维空间 </a:t>
                </a:r>
                <a:r>
                  <a:rPr kumimoji="1" lang="en-US" altLang="zh-CN" dirty="0">
                    <a:solidFill>
                      <a:schemeClr val="accent5"/>
                    </a:solidFill>
                  </a:rPr>
                  <a:t>(</a:t>
                </a:r>
                <a14:m>
                  <m:oMath xmlns:m="http://schemas.openxmlformats.org/officeDocument/2006/math">
                    <m:r>
                      <a:rPr kumimoji="1" lang="en-US" altLang="zh-CN" b="0" i="1" smtClean="0">
                        <a:solidFill>
                          <a:schemeClr val="accent5"/>
                        </a:solidFill>
                        <a:latin typeface="Cambria Math" panose="02040503050406030204" pitchFamily="18" charset="0"/>
                      </a:rPr>
                      <m:t>𝑂</m:t>
                    </m:r>
                    <m:r>
                      <a:rPr kumimoji="1" lang="en-US" altLang="zh-CN" b="0" i="1" smtClean="0">
                        <a:solidFill>
                          <a:schemeClr val="accent5"/>
                        </a:solidFill>
                        <a:latin typeface="Cambria Math" panose="02040503050406030204" pitchFamily="18" charset="0"/>
                      </a:rPr>
                      <m:t>(</m:t>
                    </m:r>
                    <m:r>
                      <a:rPr kumimoji="1" lang="en-US" altLang="zh-CN" b="0" i="1" smtClean="0">
                        <a:solidFill>
                          <a:schemeClr val="accent5"/>
                        </a:solidFill>
                        <a:latin typeface="Cambria Math" panose="02040503050406030204" pitchFamily="18" charset="0"/>
                      </a:rPr>
                      <m:t>𝑛</m:t>
                    </m:r>
                    <m:r>
                      <a:rPr kumimoji="1" lang="en-US" altLang="zh-CN" b="0" i="1" smtClean="0">
                        <a:solidFill>
                          <a:schemeClr val="accent5"/>
                        </a:solidFill>
                        <a:latin typeface="Cambria Math" panose="02040503050406030204" pitchFamily="18" charset="0"/>
                      </a:rPr>
                      <m:t>)</m:t>
                    </m:r>
                  </m:oMath>
                </a14:m>
                <a:r>
                  <a:rPr kumimoji="1" lang="en-US" altLang="zh-CN" dirty="0">
                    <a:solidFill>
                      <a:schemeClr val="accent5"/>
                    </a:solidFill>
                  </a:rPr>
                  <a:t>) </a:t>
                </a:r>
              </a:p>
              <a:p>
                <a:pPr lvl="1">
                  <a:buFont typeface="Arial" panose="020B0604020202020204" pitchFamily="34" charset="0"/>
                  <a:buChar char="•"/>
                </a:pPr>
                <a:r>
                  <a:rPr kumimoji="1" lang="zh-CN" altLang="en-US" dirty="0"/>
                  <a:t>在一维空间中等概率采样，利用二分查找落在哪条边的空间</a:t>
                </a:r>
                <a:r>
                  <a:rPr kumimoji="1" lang="en-US" altLang="zh-CN" dirty="0">
                    <a:solidFill>
                      <a:schemeClr val="accent5"/>
                    </a:solidFill>
                  </a:rPr>
                  <a:t>(</a:t>
                </a:r>
                <a14:m>
                  <m:oMath xmlns:m="http://schemas.openxmlformats.org/officeDocument/2006/math">
                    <m:r>
                      <a:rPr kumimoji="1" lang="en-US" altLang="zh-CN" b="0" i="1" smtClean="0">
                        <a:solidFill>
                          <a:schemeClr val="accent5"/>
                        </a:solidFill>
                        <a:latin typeface="Cambria Math" panose="02040503050406030204" pitchFamily="18" charset="0"/>
                      </a:rPr>
                      <m:t>𝑂</m:t>
                    </m:r>
                    <m:r>
                      <a:rPr kumimoji="1" lang="en-US" altLang="zh-CN" b="0" i="1" smtClean="0">
                        <a:solidFill>
                          <a:schemeClr val="accent5"/>
                        </a:solidFill>
                        <a:latin typeface="Cambria Math" panose="02040503050406030204" pitchFamily="18" charset="0"/>
                      </a:rPr>
                      <m:t>(</m:t>
                    </m:r>
                    <m:r>
                      <m:rPr>
                        <m:sty m:val="p"/>
                      </m:rPr>
                      <a:rPr kumimoji="1" lang="en-US" altLang="zh-CN" b="0" i="0" smtClean="0">
                        <a:solidFill>
                          <a:schemeClr val="accent5"/>
                        </a:solidFill>
                        <a:latin typeface="Cambria Math" panose="02040503050406030204" pitchFamily="18" charset="0"/>
                      </a:rPr>
                      <m:t>log</m:t>
                    </m:r>
                    <m:r>
                      <a:rPr kumimoji="1" lang="en-US" altLang="zh-CN" b="0" i="1" smtClean="0">
                        <a:solidFill>
                          <a:schemeClr val="accent5"/>
                        </a:solidFill>
                        <a:latin typeface="Cambria Math" panose="02040503050406030204" pitchFamily="18" charset="0"/>
                      </a:rPr>
                      <m:t>⁡(</m:t>
                    </m:r>
                    <m:r>
                      <a:rPr kumimoji="1" lang="en-US" altLang="zh-CN" b="0" i="1" smtClean="0">
                        <a:solidFill>
                          <a:schemeClr val="accent5"/>
                        </a:solidFill>
                        <a:latin typeface="Cambria Math" panose="02040503050406030204" pitchFamily="18" charset="0"/>
                      </a:rPr>
                      <m:t>𝑛</m:t>
                    </m:r>
                    <m:r>
                      <a:rPr kumimoji="1" lang="en-US" altLang="zh-CN" b="0" i="1" smtClean="0">
                        <a:solidFill>
                          <a:schemeClr val="accent5"/>
                        </a:solidFill>
                        <a:latin typeface="Cambria Math" panose="02040503050406030204" pitchFamily="18" charset="0"/>
                      </a:rPr>
                      <m:t>))</m:t>
                    </m:r>
                  </m:oMath>
                </a14:m>
                <a:r>
                  <a:rPr kumimoji="1" lang="en-US" altLang="zh-CN" dirty="0">
                    <a:solidFill>
                      <a:schemeClr val="accent5"/>
                    </a:solidFill>
                  </a:rPr>
                  <a:t>)</a:t>
                </a:r>
              </a:p>
              <a:p>
                <a:pPr>
                  <a:buFont typeface="Wingdings" pitchFamily="2" charset="2"/>
                  <a:buChar char="Ø"/>
                </a:pPr>
                <a:r>
                  <a:rPr kumimoji="1" lang="zh-CN" altLang="en-US" dirty="0">
                    <a:solidFill>
                      <a:schemeClr val="tx1"/>
                    </a:solidFill>
                  </a:rPr>
                  <a:t>别名表（</a:t>
                </a:r>
                <a:r>
                  <a:rPr kumimoji="1" lang="en-US" altLang="zh-CN" dirty="0">
                    <a:solidFill>
                      <a:schemeClr val="tx1"/>
                    </a:solidFill>
                  </a:rPr>
                  <a:t>Alias Method</a:t>
                </a:r>
                <a:r>
                  <a:rPr kumimoji="1" lang="zh-CN" altLang="en-US" dirty="0">
                    <a:solidFill>
                      <a:schemeClr val="tx1"/>
                    </a:solidFill>
                  </a:rPr>
                  <a:t>）（</a:t>
                </a:r>
                <a:r>
                  <a:rPr kumimoji="1" lang="en-US" altLang="zh-CN" dirty="0" err="1">
                    <a:solidFill>
                      <a:schemeClr val="tx1"/>
                    </a:solidFill>
                  </a:rPr>
                  <a:t>KnightKing</a:t>
                </a:r>
                <a:r>
                  <a:rPr kumimoji="1" lang="en-US" altLang="zh-CN" dirty="0">
                    <a:solidFill>
                      <a:schemeClr val="tx1"/>
                    </a:solidFill>
                  </a:rPr>
                  <a:t> </a:t>
                </a:r>
                <a:r>
                  <a:rPr kumimoji="1" lang="zh-CN" altLang="en-US" dirty="0">
                    <a:solidFill>
                      <a:schemeClr val="tx1"/>
                    </a:solidFill>
                  </a:rPr>
                  <a:t>）</a:t>
                </a:r>
                <a:endParaRPr kumimoji="1" lang="en-US" altLang="zh-CN" dirty="0">
                  <a:solidFill>
                    <a:schemeClr val="tx1"/>
                  </a:solidFill>
                </a:endParaRPr>
              </a:p>
              <a:p>
                <a:pPr lvl="1">
                  <a:buFont typeface="Arial" panose="020B0604020202020204" pitchFamily="34" charset="0"/>
                  <a:buChar char="•"/>
                </a:pPr>
                <a:r>
                  <a:rPr kumimoji="1" lang="zh-CN" altLang="en-US" sz="1800" dirty="0"/>
                  <a:t>将每条边分成多个块，总块数不大于</a:t>
                </a:r>
                <a:r>
                  <a:rPr kumimoji="1" lang="en-US" altLang="zh-CN" sz="1800" dirty="0"/>
                  <a:t>2n</a:t>
                </a:r>
                <a:r>
                  <a:rPr kumimoji="1" lang="zh-CN" altLang="en-US" sz="1800" dirty="0"/>
                  <a:t>，放入</a:t>
                </a:r>
                <a:r>
                  <a:rPr kumimoji="1" lang="en-US" altLang="zh-CN" sz="1800" dirty="0"/>
                  <a:t>n</a:t>
                </a:r>
                <a:r>
                  <a:rPr kumimoji="1" lang="zh-CN" altLang="en-US" sz="1800" dirty="0"/>
                  <a:t>个桶中</a:t>
                </a:r>
                <a:r>
                  <a:rPr kumimoji="1" lang="en-US" altLang="zh-CN" dirty="0">
                    <a:solidFill>
                      <a:schemeClr val="accent5"/>
                    </a:solidFill>
                  </a:rPr>
                  <a:t>(</a:t>
                </a:r>
                <a14:m>
                  <m:oMath xmlns:m="http://schemas.openxmlformats.org/officeDocument/2006/math">
                    <m:r>
                      <a:rPr kumimoji="1" lang="en-US" altLang="zh-CN" b="0" i="1" smtClean="0">
                        <a:solidFill>
                          <a:schemeClr val="accent5"/>
                        </a:solidFill>
                        <a:latin typeface="Cambria Math" panose="02040503050406030204" pitchFamily="18" charset="0"/>
                      </a:rPr>
                      <m:t>𝑂</m:t>
                    </m:r>
                    <m:r>
                      <a:rPr kumimoji="1" lang="en-US" altLang="zh-CN" b="0" i="1" smtClean="0">
                        <a:solidFill>
                          <a:schemeClr val="accent5"/>
                        </a:solidFill>
                        <a:latin typeface="Cambria Math" panose="02040503050406030204" pitchFamily="18" charset="0"/>
                      </a:rPr>
                      <m:t>(</m:t>
                    </m:r>
                    <m:r>
                      <a:rPr kumimoji="1" lang="en-US" altLang="zh-CN" b="0" i="1" smtClean="0">
                        <a:solidFill>
                          <a:schemeClr val="accent5"/>
                        </a:solidFill>
                        <a:latin typeface="Cambria Math" panose="02040503050406030204" pitchFamily="18" charset="0"/>
                      </a:rPr>
                      <m:t>𝑛</m:t>
                    </m:r>
                    <m:r>
                      <a:rPr kumimoji="1" lang="en-US" altLang="zh-CN" b="0" i="1" smtClean="0">
                        <a:solidFill>
                          <a:schemeClr val="accent5"/>
                        </a:solidFill>
                        <a:latin typeface="Cambria Math" panose="02040503050406030204" pitchFamily="18" charset="0"/>
                      </a:rPr>
                      <m:t>)</m:t>
                    </m:r>
                  </m:oMath>
                </a14:m>
                <a:r>
                  <a:rPr kumimoji="1" lang="en-US" altLang="zh-CN" dirty="0">
                    <a:solidFill>
                      <a:schemeClr val="accent5"/>
                    </a:solidFill>
                  </a:rPr>
                  <a:t>) </a:t>
                </a:r>
                <a:endParaRPr kumimoji="1" lang="en-US" altLang="zh-CN" dirty="0">
                  <a:solidFill>
                    <a:schemeClr val="tx1"/>
                  </a:solidFill>
                </a:endParaRPr>
              </a:p>
              <a:p>
                <a:pPr lvl="1">
                  <a:buFont typeface="Arial" panose="020B0604020202020204" pitchFamily="34" charset="0"/>
                  <a:buChar char="•"/>
                </a:pPr>
                <a:r>
                  <a:rPr kumimoji="1" lang="zh-CN" altLang="en-US" sz="1800" dirty="0"/>
                  <a:t>每个桶最多容纳两块，每个桶中的权重和相同</a:t>
                </a:r>
                <a:r>
                  <a:rPr kumimoji="1" lang="zh-CN" altLang="en-US" dirty="0">
                    <a:solidFill>
                      <a:schemeClr val="tx1"/>
                    </a:solidFill>
                  </a:rPr>
                  <a:t>。</a:t>
                </a:r>
                <a:endParaRPr kumimoji="1" lang="en-US" altLang="zh-CN" dirty="0">
                  <a:solidFill>
                    <a:schemeClr val="tx1"/>
                  </a:solidFill>
                </a:endParaRPr>
              </a:p>
              <a:p>
                <a:pPr lvl="1">
                  <a:buFont typeface="Arial" panose="020B0604020202020204" pitchFamily="34" charset="0"/>
                  <a:buChar char="•"/>
                </a:pPr>
                <a:r>
                  <a:rPr kumimoji="1" lang="zh-CN" altLang="en-US" sz="1800" dirty="0"/>
                  <a:t>采样：先统一采样一个桶，再从桶中根据桶内权重</a:t>
                </a:r>
                <a:endParaRPr kumimoji="1" lang="en-US" altLang="zh-CN" sz="1800" dirty="0"/>
              </a:p>
              <a:p>
                <a:pPr marL="457200" lvl="1" indent="0">
                  <a:buNone/>
                </a:pPr>
                <a:r>
                  <a:rPr kumimoji="1" lang="zh-CN" altLang="en-US" sz="1800" dirty="0"/>
                  <a:t>采样一个边</a:t>
                </a:r>
                <a:r>
                  <a:rPr kumimoji="1" lang="en-US" altLang="zh-CN" dirty="0">
                    <a:solidFill>
                      <a:schemeClr val="accent5"/>
                    </a:solidFill>
                  </a:rPr>
                  <a:t>(</a:t>
                </a:r>
                <a14:m>
                  <m:oMath xmlns:m="http://schemas.openxmlformats.org/officeDocument/2006/math">
                    <m:r>
                      <a:rPr kumimoji="1" lang="en-US" altLang="zh-CN" b="0" i="1" smtClean="0">
                        <a:solidFill>
                          <a:schemeClr val="accent5"/>
                        </a:solidFill>
                        <a:latin typeface="Cambria Math" panose="02040503050406030204" pitchFamily="18" charset="0"/>
                      </a:rPr>
                      <m:t>𝑂</m:t>
                    </m:r>
                    <m:r>
                      <a:rPr kumimoji="1" lang="en-US" altLang="zh-CN" b="0" i="1" smtClean="0">
                        <a:solidFill>
                          <a:schemeClr val="accent5"/>
                        </a:solidFill>
                        <a:latin typeface="Cambria Math" panose="02040503050406030204" pitchFamily="18" charset="0"/>
                      </a:rPr>
                      <m:t>(1)</m:t>
                    </m:r>
                  </m:oMath>
                </a14:m>
                <a:r>
                  <a:rPr kumimoji="1" lang="en-US" altLang="zh-CN" dirty="0">
                    <a:solidFill>
                      <a:schemeClr val="accent5"/>
                    </a:solidFill>
                  </a:rPr>
                  <a:t>) </a:t>
                </a:r>
                <a:endParaRPr kumimoji="1" lang="zh-CN" altLang="en-US" dirty="0">
                  <a:solidFill>
                    <a:schemeClr val="tx1"/>
                  </a:solidFill>
                </a:endParaRPr>
              </a:p>
            </p:txBody>
          </p:sp>
        </mc:Choice>
        <mc:Fallback xmlns="">
          <p:sp>
            <p:nvSpPr>
              <p:cNvPr id="2" name="内容占位符 1">
                <a:extLst>
                  <a:ext uri="{FF2B5EF4-FFF2-40B4-BE49-F238E27FC236}">
                    <a16:creationId xmlns:a16="http://schemas.microsoft.com/office/drawing/2014/main" id="{77B24F99-C693-0D4A-5F8F-064188EBB4B8}"/>
                  </a:ext>
                </a:extLst>
              </p:cNvPr>
              <p:cNvSpPr>
                <a:spLocks noGrp="1" noRot="1" noChangeAspect="1" noMove="1" noResize="1" noEditPoints="1" noAdjustHandles="1" noChangeArrowheads="1" noChangeShapeType="1" noTextEdit="1"/>
              </p:cNvSpPr>
              <p:nvPr>
                <p:ph idx="1"/>
              </p:nvPr>
            </p:nvSpPr>
            <p:spPr>
              <a:blipFill>
                <a:blip r:embed="rId3"/>
                <a:stretch>
                  <a:fillRect l="-46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C098FA3-A4CF-0F0E-C7F5-73D9166636C2}"/>
              </a:ext>
            </a:extLst>
          </p:cNvPr>
          <p:cNvSpPr>
            <a:spLocks noGrp="1"/>
          </p:cNvSpPr>
          <p:nvPr>
            <p:ph type="title"/>
          </p:nvPr>
        </p:nvSpPr>
        <p:spPr/>
        <p:txBody>
          <a:bodyPr/>
          <a:lstStyle/>
          <a:p>
            <a:r>
              <a:rPr kumimoji="1" lang="zh-CN" altLang="en-US" dirty="0"/>
              <a:t>现有的采样方法</a:t>
            </a:r>
          </a:p>
        </p:txBody>
      </p:sp>
      <p:pic>
        <p:nvPicPr>
          <p:cNvPr id="4" name="图片 3">
            <a:extLst>
              <a:ext uri="{FF2B5EF4-FFF2-40B4-BE49-F238E27FC236}">
                <a16:creationId xmlns:a16="http://schemas.microsoft.com/office/drawing/2014/main" id="{01FABFBA-303A-01FE-BCA1-0A37FFB9984C}"/>
              </a:ext>
            </a:extLst>
          </p:cNvPr>
          <p:cNvPicPr>
            <a:picLocks noChangeAspect="1"/>
          </p:cNvPicPr>
          <p:nvPr/>
        </p:nvPicPr>
        <p:blipFill>
          <a:blip r:embed="rId4"/>
          <a:stretch>
            <a:fillRect/>
          </a:stretch>
        </p:blipFill>
        <p:spPr>
          <a:xfrm>
            <a:off x="8889626" y="1490400"/>
            <a:ext cx="2552700" cy="2298700"/>
          </a:xfrm>
          <a:prstGeom prst="rect">
            <a:avLst/>
          </a:prstGeom>
        </p:spPr>
      </p:pic>
      <p:grpSp>
        <p:nvGrpSpPr>
          <p:cNvPr id="6" name="组合 5">
            <a:extLst>
              <a:ext uri="{FF2B5EF4-FFF2-40B4-BE49-F238E27FC236}">
                <a16:creationId xmlns:a16="http://schemas.microsoft.com/office/drawing/2014/main" id="{8BD658D9-5018-10B3-6269-6FB798D451AE}"/>
              </a:ext>
            </a:extLst>
          </p:cNvPr>
          <p:cNvGrpSpPr/>
          <p:nvPr/>
        </p:nvGrpSpPr>
        <p:grpSpPr>
          <a:xfrm>
            <a:off x="10210800" y="466165"/>
            <a:ext cx="1891553" cy="595065"/>
            <a:chOff x="10210800" y="466165"/>
            <a:chExt cx="1891553" cy="595065"/>
          </a:xfrm>
        </p:grpSpPr>
        <p:sp>
          <p:nvSpPr>
            <p:cNvPr id="7" name="矩形 6">
              <a:extLst>
                <a:ext uri="{FF2B5EF4-FFF2-40B4-BE49-F238E27FC236}">
                  <a16:creationId xmlns:a16="http://schemas.microsoft.com/office/drawing/2014/main" id="{D2DE214D-0265-2146-6322-EC49800E6CF8}"/>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4">
              <a:extLst>
                <a:ext uri="{FF2B5EF4-FFF2-40B4-BE49-F238E27FC236}">
                  <a16:creationId xmlns:a16="http://schemas.microsoft.com/office/drawing/2014/main" id="{B326D369-73CE-4E41-8A70-AE2972D8AD3E}"/>
                </a:ext>
              </a:extLst>
            </p:cNvPr>
            <p:cNvPicPr>
              <a:picLocks noChangeAspect="1"/>
            </p:cNvPicPr>
            <p:nvPr/>
          </p:nvPicPr>
          <p:blipFill>
            <a:blip r:embed="rId5"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232773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71EC60A-BB90-0BCC-FF8E-D6A90E442B91}"/>
                  </a:ext>
                </a:extLst>
              </p:cNvPr>
              <p:cNvSpPr>
                <a:spLocks noGrp="1"/>
              </p:cNvSpPr>
              <p:nvPr>
                <p:ph idx="1"/>
              </p:nvPr>
            </p:nvSpPr>
            <p:spPr/>
            <p:txBody>
              <a:bodyPr>
                <a:normAutofit lnSpcReduction="10000"/>
              </a:bodyPr>
              <a:lstStyle/>
              <a:p>
                <a:r>
                  <a:rPr kumimoji="1" lang="en-US" altLang="zh-CN" dirty="0"/>
                  <a:t>ITS</a:t>
                </a:r>
                <a:r>
                  <a:rPr kumimoji="1" lang="zh-CN" altLang="en-US" dirty="0"/>
                  <a:t>和别名表在动态随机游走中会带来巨大的时间和空间开销来预计算和存储</a:t>
                </a:r>
                <a:r>
                  <a:rPr kumimoji="1" lang="en-US" altLang="zh-CN" dirty="0"/>
                  <a:t>ITS</a:t>
                </a:r>
                <a:r>
                  <a:rPr kumimoji="1" lang="zh-CN" altLang="en-US" dirty="0"/>
                  <a:t>数组和别名表</a:t>
                </a:r>
                <a:endParaRPr kumimoji="1" lang="en-US" altLang="zh-CN" dirty="0"/>
              </a:p>
              <a:p>
                <a:r>
                  <a:rPr kumimoji="1" lang="en-US" altLang="zh-CN" dirty="0" err="1"/>
                  <a:t>KnightKIng</a:t>
                </a:r>
                <a:r>
                  <a:rPr kumimoji="1" lang="zh-CN" altLang="en-US" dirty="0"/>
                  <a:t>针对动态游走使用拒绝采样（</a:t>
                </a:r>
                <a:r>
                  <a:rPr kumimoji="1" lang="en-US" altLang="zh-CN" dirty="0"/>
                  <a:t>Rejection</a:t>
                </a:r>
                <a:r>
                  <a:rPr kumimoji="1" lang="zh-CN" altLang="en-US" dirty="0"/>
                  <a:t> </a:t>
                </a:r>
                <a:r>
                  <a:rPr kumimoji="1" lang="en-US" altLang="zh-CN" dirty="0"/>
                  <a:t>Sampling</a:t>
                </a:r>
                <a:r>
                  <a:rPr kumimoji="1" lang="zh-CN" altLang="en-US" dirty="0"/>
                  <a:t>）</a:t>
                </a:r>
                <a:endParaRPr kumimoji="1" lang="en-US" altLang="zh-CN" dirty="0"/>
              </a:p>
              <a:p>
                <a:pPr>
                  <a:buFont typeface="Wingdings" pitchFamily="2" charset="2"/>
                  <a:buChar char="p"/>
                </a:pPr>
                <a:r>
                  <a:rPr kumimoji="1" lang="zh-CN" altLang="en-US" dirty="0"/>
                  <a:t>对于无偏的动态游走</a:t>
                </a:r>
                <a:endParaRPr kumimoji="1" lang="en-US" altLang="zh-CN" dirty="0"/>
              </a:p>
              <a:p>
                <a:pPr lvl="1">
                  <a:buFont typeface="Wingdings" pitchFamily="2" charset="2"/>
                  <a:buChar char="p"/>
                </a:pPr>
                <a:r>
                  <a:rPr kumimoji="1" lang="zh-CN" altLang="en-US" dirty="0"/>
                  <a:t>柱状体的高度等于边采样的概率</a:t>
                </a:r>
                <a:endParaRPr kumimoji="1" lang="en-US" altLang="zh-CN" dirty="0"/>
              </a:p>
              <a:p>
                <a:pPr lvl="1">
                  <a:buFont typeface="Wingdings" pitchFamily="2" charset="2"/>
                  <a:buChar char="p"/>
                </a:pPr>
                <a:r>
                  <a:rPr kumimoji="1" lang="zh-CN" altLang="en-US" dirty="0"/>
                  <a:t>二维区域采样</a:t>
                </a:r>
                <a:endParaRPr kumimoji="1" lang="en-US" altLang="zh-CN" dirty="0"/>
              </a:p>
              <a:p>
                <a:pPr lvl="1">
                  <a:buFont typeface="Wingdings" pitchFamily="2" charset="2"/>
                  <a:buChar char="p"/>
                </a:pPr>
                <a:r>
                  <a:rPr kumimoji="1" lang="zh-CN" altLang="en-US" dirty="0"/>
                  <a:t>拒绝则重新采样，接受则转移</a:t>
                </a:r>
                <a:r>
                  <a:rPr kumimoji="1" lang="en-US" altLang="zh-CN" dirty="0"/>
                  <a:t>walker</a:t>
                </a:r>
              </a:p>
              <a:p>
                <a:pPr lvl="1">
                  <a:buFont typeface="Wingdings" pitchFamily="2" charset="2"/>
                  <a:buChar char="p"/>
                </a:pPr>
                <a:r>
                  <a:rPr kumimoji="1" lang="zh-CN" altLang="en-US" dirty="0"/>
                  <a:t>开销：</a:t>
                </a:r>
                <a14:m>
                  <m:oMath xmlns:m="http://schemas.openxmlformats.org/officeDocument/2006/math">
                    <m:r>
                      <a:rPr kumimoji="1" lang="en-US" altLang="zh-CN" b="0" i="1" smtClean="0">
                        <a:latin typeface="Cambria Math" panose="02040503050406030204" pitchFamily="18" charset="0"/>
                      </a:rPr>
                      <m:t>𝑂</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rPr>
                                  <m:t>𝑣</m:t>
                                </m:r>
                              </m:sub>
                            </m:sSub>
                          </m:e>
                        </m:d>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(1)</m:t>
                    </m:r>
                  </m:oMath>
                </a14:m>
                <a:endParaRPr kumimoji="1" lang="en-US" altLang="zh-CN" dirty="0"/>
              </a:p>
              <a:p>
                <a:pPr>
                  <a:buFont typeface="Wingdings" pitchFamily="2" charset="2"/>
                  <a:buChar char="p"/>
                </a:pPr>
                <a:r>
                  <a:rPr kumimoji="1" lang="zh-CN" altLang="en-US" dirty="0"/>
                  <a:t>合并有偏的动态游走</a:t>
                </a:r>
                <a:endParaRPr kumimoji="1" lang="en-US" altLang="zh-CN" dirty="0"/>
              </a:p>
              <a:p>
                <a:pPr lvl="1">
                  <a:buFont typeface="Wingdings" pitchFamily="2" charset="2"/>
                  <a:buChar char="p"/>
                </a:pP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i="1">
                            <a:latin typeface="Cambria Math" panose="02040503050406030204" pitchFamily="18" charset="0"/>
                          </a:rPr>
                          <m:t>𝑠</m:t>
                        </m:r>
                      </m:sub>
                    </m:sSub>
                    <m:r>
                      <a:rPr kumimoji="1" lang="zh-CN" altLang="en-US" i="1">
                        <a:latin typeface="Cambria Math" panose="02040503050406030204" pitchFamily="18" charset="0"/>
                      </a:rPr>
                      <m:t>决定</m:t>
                    </m:r>
                    <m:r>
                      <a:rPr kumimoji="1" lang="zh-CN" altLang="en-US" i="1" smtClean="0">
                        <a:latin typeface="Cambria Math" panose="02040503050406030204" pitchFamily="18" charset="0"/>
                      </a:rPr>
                      <m:t>柱子</m:t>
                    </m:r>
                    <m:r>
                      <a:rPr kumimoji="1" lang="zh-CN" altLang="en-US" i="1">
                        <a:latin typeface="Cambria Math" panose="02040503050406030204" pitchFamily="18" charset="0"/>
                      </a:rPr>
                      <m:t>宽度</m:t>
                    </m:r>
                  </m:oMath>
                </a14:m>
                <a:endParaRPr kumimoji="1" lang="en-US" altLang="zh-CN" dirty="0"/>
              </a:p>
              <a:p>
                <a:pPr lvl="1">
                  <a:buFont typeface="Wingdings" pitchFamily="2" charset="2"/>
                  <a:buChar char="p"/>
                </a:pP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𝑃</m:t>
                        </m:r>
                      </m:e>
                      <m:sub>
                        <m:r>
                          <m:rPr>
                            <m:sty m:val="p"/>
                          </m:rPr>
                          <a:rPr kumimoji="1" lang="en-US" altLang="zh-CN" i="1" smtClean="0">
                            <a:latin typeface="Cambria Math" panose="02040503050406030204" pitchFamily="18" charset="0"/>
                          </a:rPr>
                          <m:t>d</m:t>
                        </m:r>
                      </m:sub>
                    </m:sSub>
                    <m:r>
                      <a:rPr kumimoji="1" lang="zh-CN" altLang="en-US" i="1" smtClean="0">
                        <a:latin typeface="Cambria Math" panose="02040503050406030204" pitchFamily="18" charset="0"/>
                      </a:rPr>
                      <m:t>决定</m:t>
                    </m:r>
                    <m:r>
                      <a:rPr kumimoji="1" lang="zh-CN" altLang="en-US" i="1">
                        <a:latin typeface="Cambria Math" panose="02040503050406030204" pitchFamily="18" charset="0"/>
                      </a:rPr>
                      <m:t>柱子</m:t>
                    </m:r>
                    <m:r>
                      <a:rPr kumimoji="1" lang="zh-CN" altLang="en-US" i="1" smtClean="0">
                        <a:latin typeface="Cambria Math" panose="02040503050406030204" pitchFamily="18" charset="0"/>
                      </a:rPr>
                      <m:t>高度</m:t>
                    </m:r>
                  </m:oMath>
                </a14:m>
                <a:endParaRPr kumimoji="1" lang="en-US" altLang="zh-CN" dirty="0"/>
              </a:p>
              <a:p>
                <a:pPr lvl="1">
                  <a:buFont typeface="Wingdings" pitchFamily="2" charset="2"/>
                  <a:buChar char="p"/>
                </a:pPr>
                <a:r>
                  <a:rPr kumimoji="1" lang="en-US" altLang="zh-CN" dirty="0"/>
                  <a:t>X</a:t>
                </a:r>
                <a:r>
                  <a:rPr kumimoji="1" lang="zh-CN" altLang="en-US" dirty="0"/>
                  <a:t>：使用</a:t>
                </a:r>
                <a:r>
                  <a:rPr kumimoji="1" lang="en-US" altLang="zh-CN" dirty="0"/>
                  <a:t>ITS</a:t>
                </a:r>
                <a:r>
                  <a:rPr kumimoji="1" lang="zh-CN" altLang="en-US" dirty="0"/>
                  <a:t>或者别名表</a:t>
                </a:r>
                <a:endParaRPr kumimoji="1" lang="en-US" altLang="zh-CN" dirty="0"/>
              </a:p>
              <a:p>
                <a:pPr lvl="1">
                  <a:buFont typeface="Wingdings" pitchFamily="2" charset="2"/>
                  <a:buChar char="p"/>
                </a:pPr>
                <a:r>
                  <a:rPr kumimoji="1" lang="en-US" altLang="zh-CN" dirty="0"/>
                  <a:t>y:  </a:t>
                </a:r>
                <a:r>
                  <a:rPr kumimoji="1" lang="zh-CN" altLang="en-US" dirty="0"/>
                  <a:t>拒绝采样</a:t>
                </a:r>
                <a:endParaRPr kumimoji="1" lang="en-US" altLang="zh-CN" dirty="0"/>
              </a:p>
              <a:p>
                <a:pPr lvl="1">
                  <a:buFont typeface="Wingdings" pitchFamily="2" charset="2"/>
                  <a:buChar char="p"/>
                </a:pPr>
                <a:endParaRPr kumimoji="1" lang="en-US" altLang="zh-CN" dirty="0"/>
              </a:p>
            </p:txBody>
          </p:sp>
        </mc:Choice>
        <mc:Fallback xmlns="">
          <p:sp>
            <p:nvSpPr>
              <p:cNvPr id="2" name="内容占位符 1">
                <a:extLst>
                  <a:ext uri="{FF2B5EF4-FFF2-40B4-BE49-F238E27FC236}">
                    <a16:creationId xmlns:a16="http://schemas.microsoft.com/office/drawing/2014/main" id="{C71EC60A-BB90-0BCC-FF8E-D6A90E442B91}"/>
                  </a:ext>
                </a:extLst>
              </p:cNvPr>
              <p:cNvSpPr>
                <a:spLocks noGrp="1" noRot="1" noChangeAspect="1" noMove="1" noResize="1" noEditPoints="1" noAdjustHandles="1" noChangeArrowheads="1" noChangeShapeType="1" noTextEdit="1"/>
              </p:cNvSpPr>
              <p:nvPr>
                <p:ph idx="1"/>
              </p:nvPr>
            </p:nvSpPr>
            <p:spPr>
              <a:blipFill>
                <a:blip r:embed="rId2"/>
                <a:stretch>
                  <a:fillRect l="-463" t="-26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E409135-DAD3-0A6A-812F-6945B9E872B2}"/>
              </a:ext>
            </a:extLst>
          </p:cNvPr>
          <p:cNvPicPr>
            <a:picLocks noChangeAspect="1"/>
          </p:cNvPicPr>
          <p:nvPr/>
        </p:nvPicPr>
        <p:blipFill>
          <a:blip r:embed="rId3"/>
          <a:stretch>
            <a:fillRect/>
          </a:stretch>
        </p:blipFill>
        <p:spPr>
          <a:xfrm>
            <a:off x="5180331" y="2354729"/>
            <a:ext cx="2631102" cy="2002118"/>
          </a:xfrm>
          <a:prstGeom prst="rect">
            <a:avLst/>
          </a:prstGeom>
        </p:spPr>
      </p:pic>
      <p:sp>
        <p:nvSpPr>
          <p:cNvPr id="3" name="标题 2">
            <a:extLst>
              <a:ext uri="{FF2B5EF4-FFF2-40B4-BE49-F238E27FC236}">
                <a16:creationId xmlns:a16="http://schemas.microsoft.com/office/drawing/2014/main" id="{1A6C2767-8467-6DB4-8327-478B9461F164}"/>
              </a:ext>
            </a:extLst>
          </p:cNvPr>
          <p:cNvSpPr>
            <a:spLocks noGrp="1"/>
          </p:cNvSpPr>
          <p:nvPr>
            <p:ph type="title"/>
          </p:nvPr>
        </p:nvSpPr>
        <p:spPr/>
        <p:txBody>
          <a:bodyPr/>
          <a:lstStyle/>
          <a:p>
            <a:r>
              <a:rPr kumimoji="1" lang="en-US" altLang="zh-CN" dirty="0" err="1"/>
              <a:t>KnightKing</a:t>
            </a:r>
            <a:r>
              <a:rPr kumimoji="1" lang="en-US" altLang="zh-CN" dirty="0"/>
              <a:t>:</a:t>
            </a:r>
            <a:r>
              <a:rPr kumimoji="1" lang="zh-CN" altLang="en-US" dirty="0"/>
              <a:t>拒绝采样</a:t>
            </a:r>
          </a:p>
        </p:txBody>
      </p:sp>
      <p:pic>
        <p:nvPicPr>
          <p:cNvPr id="6" name="图片 5">
            <a:extLst>
              <a:ext uri="{FF2B5EF4-FFF2-40B4-BE49-F238E27FC236}">
                <a16:creationId xmlns:a16="http://schemas.microsoft.com/office/drawing/2014/main" id="{92C61579-6D91-E33D-4775-CD4D869D32F8}"/>
              </a:ext>
            </a:extLst>
          </p:cNvPr>
          <p:cNvPicPr>
            <a:picLocks noChangeAspect="1"/>
          </p:cNvPicPr>
          <p:nvPr/>
        </p:nvPicPr>
        <p:blipFill>
          <a:blip r:embed="rId4"/>
          <a:stretch>
            <a:fillRect/>
          </a:stretch>
        </p:blipFill>
        <p:spPr>
          <a:xfrm>
            <a:off x="5235749" y="4719022"/>
            <a:ext cx="2574049" cy="1754167"/>
          </a:xfrm>
          <a:prstGeom prst="rect">
            <a:avLst/>
          </a:prstGeom>
        </p:spPr>
      </p:pic>
      <p:grpSp>
        <p:nvGrpSpPr>
          <p:cNvPr id="7" name="组合 6">
            <a:extLst>
              <a:ext uri="{FF2B5EF4-FFF2-40B4-BE49-F238E27FC236}">
                <a16:creationId xmlns:a16="http://schemas.microsoft.com/office/drawing/2014/main" id="{27919E38-4C99-BD1A-6446-44ADE7A7C0D2}"/>
              </a:ext>
            </a:extLst>
          </p:cNvPr>
          <p:cNvGrpSpPr/>
          <p:nvPr/>
        </p:nvGrpSpPr>
        <p:grpSpPr>
          <a:xfrm>
            <a:off x="10210800" y="466165"/>
            <a:ext cx="1891553" cy="595065"/>
            <a:chOff x="10210800" y="466165"/>
            <a:chExt cx="1891553" cy="595065"/>
          </a:xfrm>
        </p:grpSpPr>
        <p:sp>
          <p:nvSpPr>
            <p:cNvPr id="8" name="矩形 7">
              <a:extLst>
                <a:ext uri="{FF2B5EF4-FFF2-40B4-BE49-F238E27FC236}">
                  <a16:creationId xmlns:a16="http://schemas.microsoft.com/office/drawing/2014/main" id="{E76CAEB0-099F-C918-F0B6-B7A5001C0100}"/>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4">
              <a:extLst>
                <a:ext uri="{FF2B5EF4-FFF2-40B4-BE49-F238E27FC236}">
                  <a16:creationId xmlns:a16="http://schemas.microsoft.com/office/drawing/2014/main" id="{066C3A2A-0083-7786-0268-9DBD6530E5E0}"/>
                </a:ext>
              </a:extLst>
            </p:cNvPr>
            <p:cNvPicPr>
              <a:picLocks noChangeAspect="1"/>
            </p:cNvPicPr>
            <p:nvPr/>
          </p:nvPicPr>
          <p:blipFill>
            <a:blip r:embed="rId5"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88870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D7C25F-D10B-8E95-004F-7587F510C2E3}"/>
              </a:ext>
            </a:extLst>
          </p:cNvPr>
          <p:cNvSpPr>
            <a:spLocks noGrp="1"/>
          </p:cNvSpPr>
          <p:nvPr>
            <p:ph idx="1"/>
          </p:nvPr>
        </p:nvSpPr>
        <p:spPr/>
        <p:txBody>
          <a:bodyPr/>
          <a:lstStyle/>
          <a:p>
            <a:r>
              <a:rPr kumimoji="1" lang="zh-CN" altLang="en-US" dirty="0"/>
              <a:t>采样的性能取决于矩形中</a:t>
            </a:r>
            <a:r>
              <a:rPr kumimoji="1" lang="zh-CN" altLang="en-US" dirty="0">
                <a:solidFill>
                  <a:schemeClr val="accent6"/>
                </a:solidFill>
              </a:rPr>
              <a:t>接受和拒绝的面积比</a:t>
            </a:r>
            <a:endParaRPr kumimoji="1" lang="en-US" altLang="zh-CN" dirty="0">
              <a:solidFill>
                <a:schemeClr val="accent6"/>
              </a:solidFill>
            </a:endParaRPr>
          </a:p>
          <a:p>
            <a:r>
              <a:rPr kumimoji="1" lang="zh-CN" altLang="en-US" dirty="0"/>
              <a:t>拒绝区域面积小，重新采样次数更少</a:t>
            </a:r>
            <a:endParaRPr kumimoji="1" lang="en-US" altLang="zh-CN" dirty="0"/>
          </a:p>
          <a:p>
            <a:pPr lvl="1">
              <a:buFont typeface="Wingdings" pitchFamily="2" charset="2"/>
              <a:buChar char="Ø"/>
            </a:pPr>
            <a:r>
              <a:rPr kumimoji="1" lang="zh-CN" altLang="en-US" dirty="0"/>
              <a:t>很坏的情况：一个很高的值把整体区域都拉高了</a:t>
            </a:r>
            <a:endParaRPr kumimoji="1" lang="en-US" altLang="zh-CN" dirty="0"/>
          </a:p>
          <a:p>
            <a:pPr lvl="2">
              <a:buFont typeface="Wingdings" pitchFamily="2" charset="2"/>
              <a:buChar char="Ø"/>
            </a:pPr>
            <a:r>
              <a:rPr kumimoji="1" lang="zh-CN" altLang="en-US" dirty="0"/>
              <a:t>对于高度节点处的采样影响更大</a:t>
            </a:r>
            <a:endParaRPr kumimoji="1" lang="en-US" altLang="zh-CN" dirty="0"/>
          </a:p>
          <a:p>
            <a:pPr>
              <a:buFont typeface="Wingdings" pitchFamily="2" charset="2"/>
              <a:buChar char="l"/>
            </a:pPr>
            <a:r>
              <a:rPr kumimoji="1" lang="zh-CN" altLang="en-US" dirty="0"/>
              <a:t>优化方案：折叠（</a:t>
            </a:r>
            <a:r>
              <a:rPr kumimoji="1" lang="en-US" altLang="zh-CN" dirty="0"/>
              <a:t>folding</a:t>
            </a:r>
            <a:r>
              <a:rPr kumimoji="1" lang="zh-CN" altLang="en-US" dirty="0"/>
              <a:t>）</a:t>
            </a:r>
            <a:r>
              <a:rPr kumimoji="1" lang="en-US" altLang="zh-CN" dirty="0"/>
              <a:t>		</a:t>
            </a:r>
          </a:p>
          <a:p>
            <a:pPr lvl="1">
              <a:buFont typeface="Wingdings" pitchFamily="2" charset="2"/>
              <a:buChar char="Ø"/>
            </a:pPr>
            <a:r>
              <a:rPr kumimoji="1" lang="zh-CN" altLang="en-US" dirty="0"/>
              <a:t>自定义</a:t>
            </a:r>
            <a:r>
              <a:rPr kumimoji="1" lang="en-US" altLang="zh-CN" dirty="0"/>
              <a:t>Pd</a:t>
            </a:r>
            <a:r>
              <a:rPr kumimoji="1" lang="zh-CN" altLang="en-US" dirty="0"/>
              <a:t>定义来声明此类异常值</a:t>
            </a:r>
            <a:endParaRPr kumimoji="1" lang="en-US" altLang="zh-CN" dirty="0"/>
          </a:p>
          <a:p>
            <a:pPr>
              <a:buFont typeface="Wingdings" pitchFamily="2" charset="2"/>
              <a:buChar char="l"/>
            </a:pPr>
            <a:r>
              <a:rPr kumimoji="1" lang="zh-CN" altLang="en-US" dirty="0"/>
              <a:t>预验收：相对均匀的动态概率分布，抽样</a:t>
            </a:r>
            <a:endParaRPr kumimoji="1" lang="en-US" altLang="zh-CN" dirty="0"/>
          </a:p>
          <a:p>
            <a:pPr marL="0" indent="0">
              <a:buNone/>
            </a:pPr>
            <a:r>
              <a:rPr kumimoji="1" lang="zh-CN" altLang="en-US" dirty="0"/>
              <a:t>成功率高。设置</a:t>
            </a:r>
            <a:r>
              <a:rPr kumimoji="1" lang="en-US" altLang="zh-CN" dirty="0"/>
              <a:t>lower</a:t>
            </a:r>
            <a:r>
              <a:rPr kumimoji="1" lang="zh-CN" altLang="en-US" dirty="0"/>
              <a:t> </a:t>
            </a:r>
            <a:r>
              <a:rPr kumimoji="1" lang="en-US" altLang="zh-CN" dirty="0"/>
              <a:t>bound</a:t>
            </a:r>
            <a:r>
              <a:rPr kumimoji="1" lang="zh-CN" altLang="en-US" dirty="0"/>
              <a:t> 跳过一些采样候</a:t>
            </a:r>
            <a:endParaRPr kumimoji="1" lang="en-US" altLang="zh-CN" dirty="0"/>
          </a:p>
          <a:p>
            <a:pPr marL="0" indent="0">
              <a:buNone/>
            </a:pPr>
            <a:r>
              <a:rPr kumimoji="1" lang="zh-CN" altLang="en-US" dirty="0"/>
              <a:t>选边的检测减少开销。</a:t>
            </a:r>
            <a:endParaRPr kumimoji="1" lang="en-US" altLang="zh-CN" dirty="0"/>
          </a:p>
          <a:p>
            <a:pPr>
              <a:buFont typeface="Wingdings" pitchFamily="2" charset="2"/>
              <a:buChar char="Ø"/>
            </a:pPr>
            <a:endParaRPr kumimoji="1" lang="en-US" altLang="zh-CN" dirty="0"/>
          </a:p>
          <a:p>
            <a:pPr lvl="1">
              <a:buFont typeface="Wingdings" pitchFamily="2" charset="2"/>
              <a:buChar char="Ø"/>
            </a:pPr>
            <a:endParaRPr kumimoji="1" lang="en-US" altLang="zh-CN" dirty="0"/>
          </a:p>
        </p:txBody>
      </p:sp>
      <p:sp>
        <p:nvSpPr>
          <p:cNvPr id="3" name="标题 2">
            <a:extLst>
              <a:ext uri="{FF2B5EF4-FFF2-40B4-BE49-F238E27FC236}">
                <a16:creationId xmlns:a16="http://schemas.microsoft.com/office/drawing/2014/main" id="{5327EADE-A73B-C28D-FF88-7855C32E846E}"/>
              </a:ext>
            </a:extLst>
          </p:cNvPr>
          <p:cNvSpPr>
            <a:spLocks noGrp="1"/>
          </p:cNvSpPr>
          <p:nvPr>
            <p:ph type="title"/>
          </p:nvPr>
        </p:nvSpPr>
        <p:spPr/>
        <p:txBody>
          <a:bodyPr/>
          <a:lstStyle/>
          <a:p>
            <a:r>
              <a:rPr kumimoji="1" lang="zh-CN" altLang="en-US" dirty="0"/>
              <a:t>拒绝采样优化</a:t>
            </a:r>
          </a:p>
        </p:txBody>
      </p:sp>
      <p:pic>
        <p:nvPicPr>
          <p:cNvPr id="4" name="图片 3">
            <a:extLst>
              <a:ext uri="{FF2B5EF4-FFF2-40B4-BE49-F238E27FC236}">
                <a16:creationId xmlns:a16="http://schemas.microsoft.com/office/drawing/2014/main" id="{9115B6A9-A2A8-ECA9-E09F-DCBBB565AB2B}"/>
              </a:ext>
            </a:extLst>
          </p:cNvPr>
          <p:cNvPicPr>
            <a:picLocks noChangeAspect="1"/>
          </p:cNvPicPr>
          <p:nvPr/>
        </p:nvPicPr>
        <p:blipFill>
          <a:blip r:embed="rId2"/>
          <a:stretch>
            <a:fillRect/>
          </a:stretch>
        </p:blipFill>
        <p:spPr>
          <a:xfrm>
            <a:off x="6523355" y="1490400"/>
            <a:ext cx="1917700" cy="1447800"/>
          </a:xfrm>
          <a:prstGeom prst="rect">
            <a:avLst/>
          </a:prstGeom>
        </p:spPr>
      </p:pic>
      <p:pic>
        <p:nvPicPr>
          <p:cNvPr id="6" name="图片 5">
            <a:extLst>
              <a:ext uri="{FF2B5EF4-FFF2-40B4-BE49-F238E27FC236}">
                <a16:creationId xmlns:a16="http://schemas.microsoft.com/office/drawing/2014/main" id="{060DE4BF-2D93-8BAE-2786-A97A7D119705}"/>
              </a:ext>
            </a:extLst>
          </p:cNvPr>
          <p:cNvPicPr>
            <a:picLocks noChangeAspect="1"/>
          </p:cNvPicPr>
          <p:nvPr/>
        </p:nvPicPr>
        <p:blipFill>
          <a:blip r:embed="rId3"/>
          <a:stretch>
            <a:fillRect/>
          </a:stretch>
        </p:blipFill>
        <p:spPr>
          <a:xfrm>
            <a:off x="5630134" y="3092515"/>
            <a:ext cx="4440966" cy="1903271"/>
          </a:xfrm>
          <a:prstGeom prst="rect">
            <a:avLst/>
          </a:prstGeom>
        </p:spPr>
      </p:pic>
      <p:pic>
        <p:nvPicPr>
          <p:cNvPr id="9" name="图片 8">
            <a:extLst>
              <a:ext uri="{FF2B5EF4-FFF2-40B4-BE49-F238E27FC236}">
                <a16:creationId xmlns:a16="http://schemas.microsoft.com/office/drawing/2014/main" id="{8349A939-987F-5F9A-024A-0534DFD67558}"/>
              </a:ext>
            </a:extLst>
          </p:cNvPr>
          <p:cNvPicPr>
            <a:picLocks noChangeAspect="1"/>
          </p:cNvPicPr>
          <p:nvPr/>
        </p:nvPicPr>
        <p:blipFill>
          <a:blip r:embed="rId4"/>
          <a:stretch>
            <a:fillRect/>
          </a:stretch>
        </p:blipFill>
        <p:spPr>
          <a:xfrm>
            <a:off x="5630134" y="4995786"/>
            <a:ext cx="2120900" cy="1714500"/>
          </a:xfrm>
          <a:prstGeom prst="rect">
            <a:avLst/>
          </a:prstGeom>
        </p:spPr>
      </p:pic>
      <p:pic>
        <p:nvPicPr>
          <p:cNvPr id="10" name="图片 9">
            <a:extLst>
              <a:ext uri="{FF2B5EF4-FFF2-40B4-BE49-F238E27FC236}">
                <a16:creationId xmlns:a16="http://schemas.microsoft.com/office/drawing/2014/main" id="{4191C6C0-BFEC-B112-77E1-AE2E5A90A63E}"/>
              </a:ext>
            </a:extLst>
          </p:cNvPr>
          <p:cNvPicPr>
            <a:picLocks noChangeAspect="1"/>
          </p:cNvPicPr>
          <p:nvPr/>
        </p:nvPicPr>
        <p:blipFill>
          <a:blip r:embed="rId5"/>
          <a:stretch>
            <a:fillRect/>
          </a:stretch>
        </p:blipFill>
        <p:spPr>
          <a:xfrm>
            <a:off x="8647953" y="1444663"/>
            <a:ext cx="2032000" cy="1447800"/>
          </a:xfrm>
          <a:prstGeom prst="rect">
            <a:avLst/>
          </a:prstGeom>
        </p:spPr>
      </p:pic>
      <p:grpSp>
        <p:nvGrpSpPr>
          <p:cNvPr id="11" name="组合 10">
            <a:extLst>
              <a:ext uri="{FF2B5EF4-FFF2-40B4-BE49-F238E27FC236}">
                <a16:creationId xmlns:a16="http://schemas.microsoft.com/office/drawing/2014/main" id="{BD81B3DF-FBC0-0EDE-8531-DFBD53FCCDB4}"/>
              </a:ext>
            </a:extLst>
          </p:cNvPr>
          <p:cNvGrpSpPr/>
          <p:nvPr/>
        </p:nvGrpSpPr>
        <p:grpSpPr>
          <a:xfrm>
            <a:off x="10210800" y="466165"/>
            <a:ext cx="1891553" cy="595065"/>
            <a:chOff x="10210800" y="466165"/>
            <a:chExt cx="1891553" cy="595065"/>
          </a:xfrm>
        </p:grpSpPr>
        <p:sp>
          <p:nvSpPr>
            <p:cNvPr id="12" name="矩形 11">
              <a:extLst>
                <a:ext uri="{FF2B5EF4-FFF2-40B4-BE49-F238E27FC236}">
                  <a16:creationId xmlns:a16="http://schemas.microsoft.com/office/drawing/2014/main" id="{8BB28018-A628-9041-5077-1EF9873DD85A}"/>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4">
              <a:extLst>
                <a:ext uri="{FF2B5EF4-FFF2-40B4-BE49-F238E27FC236}">
                  <a16:creationId xmlns:a16="http://schemas.microsoft.com/office/drawing/2014/main" id="{1553E4BD-3B23-AE74-3AE4-781479C9C368}"/>
                </a:ext>
              </a:extLst>
            </p:cNvPr>
            <p:cNvPicPr>
              <a:picLocks noChangeAspect="1"/>
            </p:cNvPicPr>
            <p:nvPr/>
          </p:nvPicPr>
          <p:blipFill>
            <a:blip r:embed="rId6"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367652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2A8A33-5C97-318B-36DB-E72332FFAB80}"/>
              </a:ext>
            </a:extLst>
          </p:cNvPr>
          <p:cNvSpPr>
            <a:spLocks noGrp="1"/>
          </p:cNvSpPr>
          <p:nvPr>
            <p:ph idx="1"/>
          </p:nvPr>
        </p:nvSpPr>
        <p:spPr/>
        <p:txBody>
          <a:bodyPr/>
          <a:lstStyle/>
          <a:p>
            <a:r>
              <a:rPr kumimoji="1" lang="zh-CN" altLang="en-US" dirty="0"/>
              <a:t>环境</a:t>
            </a:r>
            <a:endParaRPr kumimoji="1" lang="en-US" altLang="zh-CN" dirty="0"/>
          </a:p>
          <a:p>
            <a:pPr lvl="1"/>
            <a:r>
              <a:rPr kumimoji="1" lang="en-US" altLang="zh-CN" dirty="0"/>
              <a:t>8</a:t>
            </a:r>
            <a:r>
              <a:rPr kumimoji="1" lang="zh-CN" altLang="en-US" dirty="0"/>
              <a:t> 节点集群 </a:t>
            </a:r>
            <a:r>
              <a:rPr kumimoji="1" lang="en-US" altLang="zh-CN" dirty="0"/>
              <a:t>40Gbps</a:t>
            </a:r>
            <a:r>
              <a:rPr kumimoji="1" lang="zh-CN" altLang="en-US" dirty="0"/>
              <a:t> </a:t>
            </a:r>
            <a:r>
              <a:rPr kumimoji="1" lang="en-US" altLang="zh-CN" dirty="0"/>
              <a:t>IB</a:t>
            </a:r>
            <a:r>
              <a:rPr kumimoji="1" lang="zh-CN" altLang="en-US" dirty="0"/>
              <a:t>互联</a:t>
            </a:r>
            <a:endParaRPr kumimoji="1" lang="en-US" altLang="zh-CN" dirty="0"/>
          </a:p>
          <a:p>
            <a:pPr lvl="1"/>
            <a:r>
              <a:rPr kumimoji="1" lang="zh-CN" altLang="en-US" dirty="0"/>
              <a:t>每个节点有</a:t>
            </a:r>
            <a:r>
              <a:rPr kumimoji="1" lang="en-US" altLang="zh-CN" dirty="0"/>
              <a:t>28</a:t>
            </a:r>
            <a:r>
              <a:rPr kumimoji="1" lang="zh-CN" altLang="en-US" dirty="0"/>
              <a:t>核</a:t>
            </a:r>
            <a:r>
              <a:rPr kumimoji="1" lang="en-US" altLang="zh-CN" dirty="0"/>
              <a:t>Intel</a:t>
            </a:r>
            <a:r>
              <a:rPr kumimoji="1" lang="zh-CN" altLang="en-US" dirty="0"/>
              <a:t> </a:t>
            </a:r>
            <a:r>
              <a:rPr kumimoji="1" lang="en-US" altLang="zh-CN" dirty="0"/>
              <a:t>Xeon</a:t>
            </a:r>
            <a:r>
              <a:rPr kumimoji="1" lang="zh-CN" altLang="en-US" dirty="0"/>
              <a:t>， </a:t>
            </a:r>
            <a:r>
              <a:rPr kumimoji="1" lang="en-US" altLang="zh-CN" dirty="0"/>
              <a:t>20MB</a:t>
            </a:r>
            <a:r>
              <a:rPr kumimoji="1" lang="zh-CN" altLang="en-US" dirty="0"/>
              <a:t> </a:t>
            </a:r>
            <a:r>
              <a:rPr kumimoji="1" lang="en-US" altLang="zh-CN" dirty="0"/>
              <a:t>L3</a:t>
            </a:r>
            <a:r>
              <a:rPr kumimoji="1" lang="zh-CN" altLang="en-US" dirty="0"/>
              <a:t> 缓存，</a:t>
            </a:r>
            <a:r>
              <a:rPr kumimoji="1" lang="en-US" altLang="zh-CN" dirty="0"/>
              <a:t>94GB</a:t>
            </a:r>
            <a:r>
              <a:rPr kumimoji="1" lang="zh-CN" altLang="en-US" dirty="0"/>
              <a:t> </a:t>
            </a:r>
            <a:r>
              <a:rPr kumimoji="1" lang="en-US" altLang="zh-CN" dirty="0"/>
              <a:t>DRAM</a:t>
            </a:r>
          </a:p>
          <a:p>
            <a:r>
              <a:rPr kumimoji="1" lang="zh-CN" altLang="en-US" dirty="0"/>
              <a:t>数据集</a:t>
            </a:r>
            <a:endParaRPr kumimoji="1" lang="en-US" altLang="zh-CN" dirty="0"/>
          </a:p>
          <a:p>
            <a:pPr lvl="1"/>
            <a:r>
              <a:rPr kumimoji="1" lang="zh-CN" altLang="en-US" dirty="0"/>
              <a:t>四个真实图数据（</a:t>
            </a:r>
            <a:r>
              <a:rPr kumimoji="1" lang="en-US" altLang="zh-CN" dirty="0" err="1"/>
              <a:t>LiveJoural</a:t>
            </a:r>
            <a:r>
              <a:rPr kumimoji="1" lang="en-US" altLang="zh-CN" dirty="0"/>
              <a:t>, </a:t>
            </a:r>
            <a:r>
              <a:rPr kumimoji="1" lang="en-US" altLang="zh-CN" dirty="0" err="1"/>
              <a:t>Friendster,Twitter,UK</a:t>
            </a:r>
            <a:r>
              <a:rPr kumimoji="1" lang="en-US" altLang="zh-CN" dirty="0"/>
              <a:t>-Union</a:t>
            </a:r>
            <a:r>
              <a:rPr kumimoji="1" lang="zh-CN" altLang="en-US" dirty="0"/>
              <a:t>）</a:t>
            </a:r>
            <a:endParaRPr kumimoji="1" lang="en-US" altLang="zh-CN" dirty="0"/>
          </a:p>
          <a:p>
            <a:pPr lvl="1"/>
            <a:r>
              <a:rPr kumimoji="1" lang="zh-CN" altLang="en-US" dirty="0"/>
              <a:t>合成图</a:t>
            </a:r>
            <a:endParaRPr kumimoji="1" lang="en-US" altLang="zh-CN" dirty="0"/>
          </a:p>
          <a:p>
            <a:r>
              <a:rPr kumimoji="1" lang="zh-CN" altLang="en-US" dirty="0"/>
              <a:t>应用算法</a:t>
            </a:r>
            <a:endParaRPr kumimoji="1" lang="en-US" altLang="zh-CN" dirty="0"/>
          </a:p>
          <a:p>
            <a:pPr lvl="1"/>
            <a:r>
              <a:rPr kumimoji="1" lang="en-US" altLang="zh-CN" dirty="0" err="1"/>
              <a:t>DeepWalk</a:t>
            </a:r>
            <a:r>
              <a:rPr kumimoji="1" lang="zh-CN" altLang="en-US" dirty="0"/>
              <a:t>，</a:t>
            </a:r>
            <a:r>
              <a:rPr kumimoji="1" lang="en-US" altLang="zh-CN" dirty="0"/>
              <a:t>PPR</a:t>
            </a:r>
            <a:r>
              <a:rPr kumimoji="1" lang="zh-CN" altLang="en-US" dirty="0"/>
              <a:t>，</a:t>
            </a:r>
            <a:r>
              <a:rPr kumimoji="1" lang="en-US" altLang="zh-CN" dirty="0"/>
              <a:t>meta-path random walk, node2vec</a:t>
            </a:r>
          </a:p>
          <a:p>
            <a:r>
              <a:rPr kumimoji="1" lang="en-US" altLang="zh-CN" dirty="0"/>
              <a:t>Baseline </a:t>
            </a:r>
          </a:p>
          <a:p>
            <a:pPr lvl="1"/>
            <a:r>
              <a:rPr kumimoji="1" lang="en-US" altLang="zh-CN" dirty="0"/>
              <a:t>Gemini[OSDI16]</a:t>
            </a:r>
            <a:endParaRPr kumimoji="1" lang="zh-CN" altLang="en-US" dirty="0"/>
          </a:p>
        </p:txBody>
      </p:sp>
      <p:sp>
        <p:nvSpPr>
          <p:cNvPr id="3" name="标题 2">
            <a:extLst>
              <a:ext uri="{FF2B5EF4-FFF2-40B4-BE49-F238E27FC236}">
                <a16:creationId xmlns:a16="http://schemas.microsoft.com/office/drawing/2014/main" id="{9086A442-8F2B-CCF1-2B3E-28261E805817}"/>
              </a:ext>
            </a:extLst>
          </p:cNvPr>
          <p:cNvSpPr>
            <a:spLocks noGrp="1"/>
          </p:cNvSpPr>
          <p:nvPr>
            <p:ph type="title"/>
          </p:nvPr>
        </p:nvSpPr>
        <p:spPr/>
        <p:txBody>
          <a:bodyPr/>
          <a:lstStyle/>
          <a:p>
            <a:r>
              <a:rPr kumimoji="1" lang="zh-CN" altLang="en-US" dirty="0"/>
              <a:t>实验环境</a:t>
            </a:r>
          </a:p>
        </p:txBody>
      </p:sp>
      <p:grpSp>
        <p:nvGrpSpPr>
          <p:cNvPr id="4" name="组合 3">
            <a:extLst>
              <a:ext uri="{FF2B5EF4-FFF2-40B4-BE49-F238E27FC236}">
                <a16:creationId xmlns:a16="http://schemas.microsoft.com/office/drawing/2014/main" id="{E95A09E5-9879-5392-DEBF-9FC918E74173}"/>
              </a:ext>
            </a:extLst>
          </p:cNvPr>
          <p:cNvGrpSpPr/>
          <p:nvPr/>
        </p:nvGrpSpPr>
        <p:grpSpPr>
          <a:xfrm>
            <a:off x="10210800" y="466165"/>
            <a:ext cx="1891553" cy="595065"/>
            <a:chOff x="10210800" y="466165"/>
            <a:chExt cx="1891553" cy="595065"/>
          </a:xfrm>
        </p:grpSpPr>
        <p:sp>
          <p:nvSpPr>
            <p:cNvPr id="5" name="矩形 4">
              <a:extLst>
                <a:ext uri="{FF2B5EF4-FFF2-40B4-BE49-F238E27FC236}">
                  <a16:creationId xmlns:a16="http://schemas.microsoft.com/office/drawing/2014/main" id="{CD2EE334-4E0A-6774-6044-A803049A42DC}"/>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4">
              <a:extLst>
                <a:ext uri="{FF2B5EF4-FFF2-40B4-BE49-F238E27FC236}">
                  <a16:creationId xmlns:a16="http://schemas.microsoft.com/office/drawing/2014/main" id="{734A1F27-E0FA-51F1-5C8C-20AB84A3B7D1}"/>
                </a:ext>
              </a:extLst>
            </p:cNvPr>
            <p:cNvPicPr>
              <a:picLocks noChangeAspect="1"/>
            </p:cNvPicPr>
            <p:nvPr/>
          </p:nvPicPr>
          <p:blipFill>
            <a:blip r:embed="rId2"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299542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24215F-DA99-EC45-85E9-CE716C779CDA}"/>
              </a:ext>
            </a:extLst>
          </p:cNvPr>
          <p:cNvSpPr>
            <a:spLocks noGrp="1"/>
          </p:cNvSpPr>
          <p:nvPr>
            <p:ph idx="1"/>
          </p:nvPr>
        </p:nvSpPr>
        <p:spPr/>
        <p:txBody>
          <a:bodyPr/>
          <a:lstStyle/>
          <a:p>
            <a:r>
              <a:rPr kumimoji="1" lang="zh-CN" altLang="en-US" dirty="0"/>
              <a:t>真实图数据集 </a:t>
            </a:r>
          </a:p>
        </p:txBody>
      </p:sp>
      <p:sp>
        <p:nvSpPr>
          <p:cNvPr id="3" name="标题 2">
            <a:extLst>
              <a:ext uri="{FF2B5EF4-FFF2-40B4-BE49-F238E27FC236}">
                <a16:creationId xmlns:a16="http://schemas.microsoft.com/office/drawing/2014/main" id="{8865F200-64E3-6740-0F62-C3957937F5B6}"/>
              </a:ext>
            </a:extLst>
          </p:cNvPr>
          <p:cNvSpPr>
            <a:spLocks noGrp="1"/>
          </p:cNvSpPr>
          <p:nvPr>
            <p:ph type="title"/>
          </p:nvPr>
        </p:nvSpPr>
        <p:spPr/>
        <p:txBody>
          <a:bodyPr/>
          <a:lstStyle/>
          <a:p>
            <a:r>
              <a:rPr kumimoji="1" lang="zh-CN" altLang="en-US" dirty="0"/>
              <a:t>总体性能</a:t>
            </a:r>
          </a:p>
        </p:txBody>
      </p:sp>
      <p:pic>
        <p:nvPicPr>
          <p:cNvPr id="5" name="图片 4">
            <a:extLst>
              <a:ext uri="{FF2B5EF4-FFF2-40B4-BE49-F238E27FC236}">
                <a16:creationId xmlns:a16="http://schemas.microsoft.com/office/drawing/2014/main" id="{D30A0224-9DF3-A918-D00F-8565D28238C3}"/>
              </a:ext>
            </a:extLst>
          </p:cNvPr>
          <p:cNvPicPr>
            <a:picLocks noChangeAspect="1"/>
          </p:cNvPicPr>
          <p:nvPr/>
        </p:nvPicPr>
        <p:blipFill>
          <a:blip r:embed="rId2"/>
          <a:stretch>
            <a:fillRect/>
          </a:stretch>
        </p:blipFill>
        <p:spPr>
          <a:xfrm>
            <a:off x="608331" y="2064124"/>
            <a:ext cx="6348282" cy="1758759"/>
          </a:xfrm>
          <a:prstGeom prst="rect">
            <a:avLst/>
          </a:prstGeom>
        </p:spPr>
      </p:pic>
      <p:pic>
        <p:nvPicPr>
          <p:cNvPr id="6" name="图片 5">
            <a:extLst>
              <a:ext uri="{FF2B5EF4-FFF2-40B4-BE49-F238E27FC236}">
                <a16:creationId xmlns:a16="http://schemas.microsoft.com/office/drawing/2014/main" id="{F0BE57F4-9F38-E340-7DC4-8A61A758670C}"/>
              </a:ext>
            </a:extLst>
          </p:cNvPr>
          <p:cNvPicPr>
            <a:picLocks noChangeAspect="1"/>
          </p:cNvPicPr>
          <p:nvPr/>
        </p:nvPicPr>
        <p:blipFill>
          <a:blip r:embed="rId3"/>
          <a:stretch>
            <a:fillRect/>
          </a:stretch>
        </p:blipFill>
        <p:spPr>
          <a:xfrm>
            <a:off x="735479" y="4060190"/>
            <a:ext cx="4051300" cy="2413000"/>
          </a:xfrm>
          <a:prstGeom prst="rect">
            <a:avLst/>
          </a:prstGeom>
        </p:spPr>
      </p:pic>
      <p:pic>
        <p:nvPicPr>
          <p:cNvPr id="8" name="图片 7">
            <a:extLst>
              <a:ext uri="{FF2B5EF4-FFF2-40B4-BE49-F238E27FC236}">
                <a16:creationId xmlns:a16="http://schemas.microsoft.com/office/drawing/2014/main" id="{37D03B2B-5C00-1A36-C0D8-AF7E5EE849E4}"/>
              </a:ext>
            </a:extLst>
          </p:cNvPr>
          <p:cNvPicPr>
            <a:picLocks noChangeAspect="1"/>
          </p:cNvPicPr>
          <p:nvPr/>
        </p:nvPicPr>
        <p:blipFill>
          <a:blip r:embed="rId4"/>
          <a:stretch>
            <a:fillRect/>
          </a:stretch>
        </p:blipFill>
        <p:spPr>
          <a:xfrm>
            <a:off x="5556219" y="4022362"/>
            <a:ext cx="3698007" cy="2320119"/>
          </a:xfrm>
          <a:prstGeom prst="rect">
            <a:avLst/>
          </a:prstGeom>
        </p:spPr>
      </p:pic>
      <p:grpSp>
        <p:nvGrpSpPr>
          <p:cNvPr id="9" name="组合 8">
            <a:extLst>
              <a:ext uri="{FF2B5EF4-FFF2-40B4-BE49-F238E27FC236}">
                <a16:creationId xmlns:a16="http://schemas.microsoft.com/office/drawing/2014/main" id="{A664C7E6-092A-16DF-0015-8A15845C37EF}"/>
              </a:ext>
            </a:extLst>
          </p:cNvPr>
          <p:cNvGrpSpPr/>
          <p:nvPr/>
        </p:nvGrpSpPr>
        <p:grpSpPr>
          <a:xfrm>
            <a:off x="10210800" y="466165"/>
            <a:ext cx="1891553" cy="595065"/>
            <a:chOff x="10210800" y="466165"/>
            <a:chExt cx="1891553" cy="595065"/>
          </a:xfrm>
        </p:grpSpPr>
        <p:sp>
          <p:nvSpPr>
            <p:cNvPr id="10" name="矩形 9">
              <a:extLst>
                <a:ext uri="{FF2B5EF4-FFF2-40B4-BE49-F238E27FC236}">
                  <a16:creationId xmlns:a16="http://schemas.microsoft.com/office/drawing/2014/main" id="{C4EEA761-64CF-EECB-90B4-C18658DE52B9}"/>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4">
              <a:extLst>
                <a:ext uri="{FF2B5EF4-FFF2-40B4-BE49-F238E27FC236}">
                  <a16:creationId xmlns:a16="http://schemas.microsoft.com/office/drawing/2014/main" id="{6FEAD331-207D-3E93-C3DD-ADC4D8318C18}"/>
                </a:ext>
              </a:extLst>
            </p:cNvPr>
            <p:cNvPicPr>
              <a:picLocks noChangeAspect="1"/>
            </p:cNvPicPr>
            <p:nvPr/>
          </p:nvPicPr>
          <p:blipFill>
            <a:blip r:embed="rId5"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323506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E4531D-F830-E778-5EF0-AA2EAED81B20}"/>
              </a:ext>
            </a:extLst>
          </p:cNvPr>
          <p:cNvSpPr>
            <a:spLocks noGrp="1"/>
          </p:cNvSpPr>
          <p:nvPr>
            <p:ph idx="1"/>
          </p:nvPr>
        </p:nvSpPr>
        <p:spPr/>
        <p:txBody>
          <a:bodyPr/>
          <a:lstStyle/>
          <a:p>
            <a:r>
              <a:rPr kumimoji="1" lang="zh-CN" altLang="en-US" dirty="0"/>
              <a:t>使用虚假合成图</a:t>
            </a:r>
          </a:p>
        </p:txBody>
      </p:sp>
      <p:sp>
        <p:nvSpPr>
          <p:cNvPr id="3" name="标题 2">
            <a:extLst>
              <a:ext uri="{FF2B5EF4-FFF2-40B4-BE49-F238E27FC236}">
                <a16:creationId xmlns:a16="http://schemas.microsoft.com/office/drawing/2014/main" id="{7BF14C34-C1F2-153E-5DED-89551B25D7F3}"/>
              </a:ext>
            </a:extLst>
          </p:cNvPr>
          <p:cNvSpPr>
            <a:spLocks noGrp="1"/>
          </p:cNvSpPr>
          <p:nvPr>
            <p:ph type="title"/>
          </p:nvPr>
        </p:nvSpPr>
        <p:spPr/>
        <p:txBody>
          <a:bodyPr/>
          <a:lstStyle/>
          <a:p>
            <a:r>
              <a:rPr kumimoji="1" lang="zh-CN" altLang="en-US" dirty="0"/>
              <a:t>图拓扑敏感性</a:t>
            </a:r>
          </a:p>
        </p:txBody>
      </p:sp>
      <p:pic>
        <p:nvPicPr>
          <p:cNvPr id="4" name="图片 3">
            <a:extLst>
              <a:ext uri="{FF2B5EF4-FFF2-40B4-BE49-F238E27FC236}">
                <a16:creationId xmlns:a16="http://schemas.microsoft.com/office/drawing/2014/main" id="{7DA158E2-1B25-21FD-D801-BD3034C2171C}"/>
              </a:ext>
            </a:extLst>
          </p:cNvPr>
          <p:cNvPicPr>
            <a:picLocks noChangeAspect="1"/>
          </p:cNvPicPr>
          <p:nvPr/>
        </p:nvPicPr>
        <p:blipFill>
          <a:blip r:embed="rId3"/>
          <a:stretch>
            <a:fillRect/>
          </a:stretch>
        </p:blipFill>
        <p:spPr>
          <a:xfrm>
            <a:off x="1003244" y="2519829"/>
            <a:ext cx="4358526" cy="3181724"/>
          </a:xfrm>
          <a:prstGeom prst="rect">
            <a:avLst/>
          </a:prstGeom>
        </p:spPr>
      </p:pic>
      <p:pic>
        <p:nvPicPr>
          <p:cNvPr id="5" name="图片 4">
            <a:extLst>
              <a:ext uri="{FF2B5EF4-FFF2-40B4-BE49-F238E27FC236}">
                <a16:creationId xmlns:a16="http://schemas.microsoft.com/office/drawing/2014/main" id="{CF29362A-837A-5779-CCDE-F15C78F8968E}"/>
              </a:ext>
            </a:extLst>
          </p:cNvPr>
          <p:cNvPicPr>
            <a:picLocks noChangeAspect="1"/>
          </p:cNvPicPr>
          <p:nvPr/>
        </p:nvPicPr>
        <p:blipFill>
          <a:blip r:embed="rId4"/>
          <a:stretch>
            <a:fillRect/>
          </a:stretch>
        </p:blipFill>
        <p:spPr>
          <a:xfrm>
            <a:off x="6250641" y="2593414"/>
            <a:ext cx="4096647" cy="3034553"/>
          </a:xfrm>
          <a:prstGeom prst="rect">
            <a:avLst/>
          </a:prstGeom>
        </p:spPr>
      </p:pic>
      <p:sp>
        <p:nvSpPr>
          <p:cNvPr id="6" name="文本框 5">
            <a:extLst>
              <a:ext uri="{FF2B5EF4-FFF2-40B4-BE49-F238E27FC236}">
                <a16:creationId xmlns:a16="http://schemas.microsoft.com/office/drawing/2014/main" id="{5841391A-0A47-6C0C-CD62-EF5580574A75}"/>
              </a:ext>
            </a:extLst>
          </p:cNvPr>
          <p:cNvSpPr txBox="1"/>
          <p:nvPr/>
        </p:nvSpPr>
        <p:spPr>
          <a:xfrm>
            <a:off x="2545977" y="5701553"/>
            <a:ext cx="2008094" cy="369332"/>
          </a:xfrm>
          <a:prstGeom prst="rect">
            <a:avLst/>
          </a:prstGeom>
          <a:noFill/>
        </p:spPr>
        <p:txBody>
          <a:bodyPr wrap="square" rtlCol="0">
            <a:spAutoFit/>
          </a:bodyPr>
          <a:lstStyle/>
          <a:p>
            <a:r>
              <a:rPr kumimoji="1" lang="zh-CN" altLang="en-US" dirty="0"/>
              <a:t>截断的幂律分布</a:t>
            </a:r>
          </a:p>
        </p:txBody>
      </p:sp>
      <p:sp>
        <p:nvSpPr>
          <p:cNvPr id="7" name="文本框 6">
            <a:extLst>
              <a:ext uri="{FF2B5EF4-FFF2-40B4-BE49-F238E27FC236}">
                <a16:creationId xmlns:a16="http://schemas.microsoft.com/office/drawing/2014/main" id="{A123CC00-EC60-D252-3886-103F54AA2910}"/>
              </a:ext>
            </a:extLst>
          </p:cNvPr>
          <p:cNvSpPr txBox="1"/>
          <p:nvPr/>
        </p:nvSpPr>
        <p:spPr>
          <a:xfrm>
            <a:off x="7869486" y="5673991"/>
            <a:ext cx="2477801" cy="369332"/>
          </a:xfrm>
          <a:prstGeom prst="rect">
            <a:avLst/>
          </a:prstGeom>
          <a:noFill/>
        </p:spPr>
        <p:txBody>
          <a:bodyPr wrap="square" rtlCol="0">
            <a:spAutoFit/>
          </a:bodyPr>
          <a:lstStyle/>
          <a:p>
            <a:r>
              <a:rPr kumimoji="1" lang="zh-CN" altLang="en-US" dirty="0"/>
              <a:t>高频访问节点数量</a:t>
            </a:r>
          </a:p>
        </p:txBody>
      </p:sp>
      <p:grpSp>
        <p:nvGrpSpPr>
          <p:cNvPr id="9" name="组合 8">
            <a:extLst>
              <a:ext uri="{FF2B5EF4-FFF2-40B4-BE49-F238E27FC236}">
                <a16:creationId xmlns:a16="http://schemas.microsoft.com/office/drawing/2014/main" id="{955A588F-8488-BD5C-A46D-529C6F58C168}"/>
              </a:ext>
            </a:extLst>
          </p:cNvPr>
          <p:cNvGrpSpPr/>
          <p:nvPr/>
        </p:nvGrpSpPr>
        <p:grpSpPr>
          <a:xfrm>
            <a:off x="10210800" y="466165"/>
            <a:ext cx="1891553" cy="595065"/>
            <a:chOff x="10210800" y="466165"/>
            <a:chExt cx="1891553" cy="595065"/>
          </a:xfrm>
        </p:grpSpPr>
        <p:sp>
          <p:nvSpPr>
            <p:cNvPr id="10" name="矩形 9">
              <a:extLst>
                <a:ext uri="{FF2B5EF4-FFF2-40B4-BE49-F238E27FC236}">
                  <a16:creationId xmlns:a16="http://schemas.microsoft.com/office/drawing/2014/main" id="{74E5A0E3-86C3-0E38-DFFD-97365BB5238F}"/>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4">
              <a:extLst>
                <a:ext uri="{FF2B5EF4-FFF2-40B4-BE49-F238E27FC236}">
                  <a16:creationId xmlns:a16="http://schemas.microsoft.com/office/drawing/2014/main" id="{8F6AA423-C5E5-BC00-E5BD-737918479B1D}"/>
                </a:ext>
              </a:extLst>
            </p:cNvPr>
            <p:cNvPicPr>
              <a:picLocks noChangeAspect="1"/>
            </p:cNvPicPr>
            <p:nvPr/>
          </p:nvPicPr>
          <p:blipFill>
            <a:blip r:embed="rId5"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125505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2">
            <a:extLst>
              <a:ext uri="{FF2B5EF4-FFF2-40B4-BE49-F238E27FC236}">
                <a16:creationId xmlns:a16="http://schemas.microsoft.com/office/drawing/2014/main" id="{B30C3BAA-C557-4240-B64A-BBC538BBB115}"/>
              </a:ext>
            </a:extLst>
          </p:cNvPr>
          <p:cNvSpPr>
            <a:spLocks noGrp="1" noChangeArrowheads="1"/>
          </p:cNvSpPr>
          <p:nvPr>
            <p:ph type="title"/>
            <p:custDataLst>
              <p:tags r:id="rId2"/>
            </p:custDataLst>
          </p:nvPr>
        </p:nvSpPr>
        <p:spPr>
          <a:xfrm>
            <a:off x="608013" y="384175"/>
            <a:ext cx="6873875" cy="706438"/>
          </a:xfrm>
        </p:spPr>
        <p:txBody>
          <a:bodyPr/>
          <a:lstStyle/>
          <a:p>
            <a:pPr fontAlgn="base"/>
            <a:r>
              <a:rPr lang="zh-CN" altLang="en-US" dirty="0">
                <a:sym typeface="微软雅黑" panose="020B0503020204020204" pitchFamily="34" charset="-122"/>
              </a:rPr>
              <a:t>图数据应用</a:t>
            </a:r>
            <a:endParaRPr dirty="0">
              <a:sym typeface="微软雅黑" panose="020B0503020204020204" pitchFamily="34" charset="-122"/>
            </a:endParaRPr>
          </a:p>
        </p:txBody>
      </p:sp>
      <p:sp>
        <p:nvSpPr>
          <p:cNvPr id="2" name="内容占位符 1">
            <a:extLst>
              <a:ext uri="{FF2B5EF4-FFF2-40B4-BE49-F238E27FC236}">
                <a16:creationId xmlns:a16="http://schemas.microsoft.com/office/drawing/2014/main" id="{CCDC94AC-580B-45B0-BED7-B75954160B9C}"/>
              </a:ext>
            </a:extLst>
          </p:cNvPr>
          <p:cNvSpPr>
            <a:spLocks noGrp="1"/>
          </p:cNvSpPr>
          <p:nvPr>
            <p:ph idx="1"/>
            <p:custDataLst>
              <p:tags r:id="rId3"/>
            </p:custDataLst>
          </p:nvPr>
        </p:nvSpPr>
        <p:spPr>
          <a:xfrm>
            <a:off x="693044" y="1490663"/>
            <a:ext cx="10884594" cy="4983162"/>
          </a:xfrm>
        </p:spPr>
        <p:txBody>
          <a:bodyPr>
            <a:normAutofit/>
          </a:bodyPr>
          <a:lstStyle/>
          <a:p>
            <a:pPr>
              <a:buFont typeface="Wingdings" panose="05000000000000000000" pitchFamily="2" charset="2"/>
              <a:buChar char="l"/>
            </a:pPr>
            <a:r>
              <a:rPr lang="zh-CN" altLang="en-US" dirty="0"/>
              <a:t>图数据广泛存在许多现实场景中</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l"/>
            </a:pPr>
            <a:r>
              <a:rPr lang="zh-CN" altLang="en-US" dirty="0"/>
              <a:t>图数据是</a:t>
            </a:r>
            <a:r>
              <a:rPr lang="en-US" altLang="zh-CN" dirty="0"/>
              <a:t>2019</a:t>
            </a:r>
            <a:r>
              <a:rPr lang="zh-CN" altLang="en-US" dirty="0"/>
              <a:t>年十大数据分析趋势之一，并且</a:t>
            </a:r>
            <a:r>
              <a:rPr lang="en-US" altLang="zh-CN" dirty="0"/>
              <a:t>2022</a:t>
            </a:r>
            <a:r>
              <a:rPr lang="zh-CN" altLang="en-US" dirty="0"/>
              <a:t>年图数据应用将会增加一倍</a:t>
            </a:r>
            <a:r>
              <a:rPr lang="en-US" altLang="zh-CN" baseline="30000" dirty="0"/>
              <a:t>[1]</a:t>
            </a:r>
            <a:r>
              <a:rPr lang="zh-CN" altLang="en-US" dirty="0"/>
              <a:t>。</a:t>
            </a:r>
            <a:endParaRPr lang="en-US" altLang="zh-CN" dirty="0"/>
          </a:p>
          <a:p>
            <a:endParaRPr lang="en-US" altLang="zh-CN" dirty="0"/>
          </a:p>
          <a:p>
            <a:pPr marL="0" indent="0">
              <a:buNone/>
            </a:pPr>
            <a:r>
              <a:rPr lang="en-US" altLang="zh-CN" sz="1600" dirty="0"/>
              <a:t>[1]Gartner's top 10 data and analytics technology trends for 2019</a:t>
            </a:r>
            <a:endParaRPr lang="zh-CN" altLang="en-US" sz="1600" dirty="0"/>
          </a:p>
          <a:p>
            <a:pPr marL="0" indent="0">
              <a:buNone/>
            </a:pPr>
            <a:endParaRPr lang="en-US" altLang="zh-CN" dirty="0"/>
          </a:p>
        </p:txBody>
      </p:sp>
      <p:sp>
        <p:nvSpPr>
          <p:cNvPr id="6" name="日期占位符 5">
            <a:extLst>
              <a:ext uri="{FF2B5EF4-FFF2-40B4-BE49-F238E27FC236}">
                <a16:creationId xmlns:a16="http://schemas.microsoft.com/office/drawing/2014/main" id="{7925B4DB-4652-4D3B-9BF0-0E83EF8AAD62}"/>
              </a:ext>
            </a:extLst>
          </p:cNvPr>
          <p:cNvSpPr>
            <a:spLocks noGrp="1"/>
          </p:cNvSpPr>
          <p:nvPr>
            <p:ph type="dt" sz="quarter" idx="10"/>
            <p:custDataLst>
              <p:tags r:id="rId4"/>
            </p:custDataLst>
          </p:nvPr>
        </p:nvSpPr>
        <p:spPr>
          <a:xfrm>
            <a:off x="879475" y="6350000"/>
            <a:ext cx="2700338" cy="315913"/>
          </a:xfrm>
        </p:spPr>
        <p:txBody>
          <a:bodyPr wrap="square"/>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2023/1/12</a:t>
            </a:fld>
            <a:endParaRPr lang="zh-CN" altLang="en-US"/>
          </a:p>
        </p:txBody>
      </p:sp>
      <p:sp>
        <p:nvSpPr>
          <p:cNvPr id="10" name="页脚占位符 9">
            <a:extLst>
              <a:ext uri="{FF2B5EF4-FFF2-40B4-BE49-F238E27FC236}">
                <a16:creationId xmlns:a16="http://schemas.microsoft.com/office/drawing/2014/main" id="{A201AA2E-EC8D-4BEC-BA5F-10CA0331A321}"/>
              </a:ext>
            </a:extLst>
          </p:cNvPr>
          <p:cNvSpPr>
            <a:spLocks noGrp="1"/>
          </p:cNvSpPr>
          <p:nvPr>
            <p:ph type="ftr" sz="quarter" idx="11"/>
            <p:custDataLst>
              <p:tags r:id="rId5"/>
            </p:custDataLst>
          </p:nvPr>
        </p:nvSpPr>
        <p:spPr>
          <a:xfrm>
            <a:off x="4116388" y="6350000"/>
            <a:ext cx="3959225" cy="315913"/>
          </a:xfrm>
        </p:spPr>
        <p:txBody>
          <a:bodyPr wrap="square"/>
          <a:lstStyle>
            <a:lvl1pPr>
              <a:defRPr>
                <a:latin typeface="Arial" panose="020B0604020202020204" pitchFamily="34" charset="0"/>
                <a:ea typeface="微软雅黑" panose="020B0503020204020204" pitchFamily="34" charset="-122"/>
              </a:defRPr>
            </a:lvl1pPr>
          </a:lstStyle>
          <a:p>
            <a:endParaRPr lang="zh-CN" altLang="en-US"/>
          </a:p>
        </p:txBody>
      </p:sp>
      <p:sp>
        <p:nvSpPr>
          <p:cNvPr id="11" name="灯片编号占位符 10">
            <a:extLst>
              <a:ext uri="{FF2B5EF4-FFF2-40B4-BE49-F238E27FC236}">
                <a16:creationId xmlns:a16="http://schemas.microsoft.com/office/drawing/2014/main" id="{536C881E-766C-48AF-AAB9-25EDB6D1F5CB}"/>
              </a:ext>
            </a:extLst>
          </p:cNvPr>
          <p:cNvSpPr>
            <a:spLocks noGrp="1"/>
          </p:cNvSpPr>
          <p:nvPr>
            <p:ph type="sldNum" sz="quarter" idx="12"/>
            <p:custDataLst>
              <p:tags r:id="rId6"/>
            </p:custDataLst>
          </p:nvPr>
        </p:nvSpPr>
        <p:spPr>
          <a:xfrm>
            <a:off x="8610600" y="6350000"/>
            <a:ext cx="2700338" cy="315913"/>
          </a:xfrm>
        </p:spPr>
        <p:txBody>
          <a:bodyPr wrap="square"/>
          <a:lstStyle>
            <a:lvl1pPr>
              <a:defRPr>
                <a:latin typeface="Arial" panose="020B0604020202020204" pitchFamily="34" charset="0"/>
                <a:ea typeface="微软雅黑" panose="020B0503020204020204" pitchFamily="34" charset="-122"/>
              </a:defRPr>
            </a:lvl1pPr>
          </a:lstStyle>
          <a:p>
            <a:fld id="{F170AE51-DF6D-4238-ABE8-BE64B77CFC0E}" type="slidenum">
              <a:rPr lang="zh-CN" altLang="en-US" smtClean="0"/>
              <a:pPr/>
              <a:t>2</a:t>
            </a:fld>
            <a:endParaRPr lang="zh-CN" altLang="en-US"/>
          </a:p>
        </p:txBody>
      </p:sp>
      <p:pic>
        <p:nvPicPr>
          <p:cNvPr id="4" name="图片 3">
            <a:extLst>
              <a:ext uri="{FF2B5EF4-FFF2-40B4-BE49-F238E27FC236}">
                <a16:creationId xmlns:a16="http://schemas.microsoft.com/office/drawing/2014/main" id="{E29C6662-42C7-4830-96F6-7056F47FF741}"/>
              </a:ext>
            </a:extLst>
          </p:cNvPr>
          <p:cNvPicPr>
            <a:picLocks noChangeAspect="1"/>
          </p:cNvPicPr>
          <p:nvPr/>
        </p:nvPicPr>
        <p:blipFill>
          <a:blip r:embed="rId8"/>
          <a:stretch>
            <a:fillRect/>
          </a:stretch>
        </p:blipFill>
        <p:spPr>
          <a:xfrm>
            <a:off x="693044" y="2062721"/>
            <a:ext cx="3717022" cy="2402748"/>
          </a:xfrm>
          <a:prstGeom prst="rect">
            <a:avLst/>
          </a:prstGeom>
        </p:spPr>
      </p:pic>
      <p:sp>
        <p:nvSpPr>
          <p:cNvPr id="5" name="文本框 4">
            <a:extLst>
              <a:ext uri="{FF2B5EF4-FFF2-40B4-BE49-F238E27FC236}">
                <a16:creationId xmlns:a16="http://schemas.microsoft.com/office/drawing/2014/main" id="{FE66AB10-19B2-4713-9A3F-35824FA667FD}"/>
              </a:ext>
            </a:extLst>
          </p:cNvPr>
          <p:cNvSpPr txBox="1"/>
          <p:nvPr/>
        </p:nvSpPr>
        <p:spPr>
          <a:xfrm>
            <a:off x="1819923" y="4465469"/>
            <a:ext cx="1313895" cy="369332"/>
          </a:xfrm>
          <a:prstGeom prst="rect">
            <a:avLst/>
          </a:prstGeom>
          <a:noFill/>
        </p:spPr>
        <p:txBody>
          <a:bodyPr wrap="square" rtlCol="0">
            <a:spAutoFit/>
          </a:bodyPr>
          <a:lstStyle/>
          <a:p>
            <a:r>
              <a:rPr lang="zh-CN" altLang="en-US" spc="150">
                <a:solidFill>
                  <a:sysClr val="windowText" lastClr="000000">
                    <a:lumMod val="75000"/>
                    <a:lumOff val="25000"/>
                  </a:sysClr>
                </a:solidFill>
                <a:latin typeface="微软雅黑" panose="020B0503020204020204" pitchFamily="34" charset="-122"/>
              </a:rPr>
              <a:t>语义网络</a:t>
            </a:r>
          </a:p>
        </p:txBody>
      </p:sp>
      <p:pic>
        <p:nvPicPr>
          <p:cNvPr id="7" name="图片 6">
            <a:extLst>
              <a:ext uri="{FF2B5EF4-FFF2-40B4-BE49-F238E27FC236}">
                <a16:creationId xmlns:a16="http://schemas.microsoft.com/office/drawing/2014/main" id="{4E48DB3E-4877-4C1F-A01D-58D815EED5A2}"/>
              </a:ext>
            </a:extLst>
          </p:cNvPr>
          <p:cNvPicPr>
            <a:picLocks noChangeAspect="1"/>
          </p:cNvPicPr>
          <p:nvPr/>
        </p:nvPicPr>
        <p:blipFill>
          <a:blip r:embed="rId9"/>
          <a:stretch>
            <a:fillRect/>
          </a:stretch>
        </p:blipFill>
        <p:spPr>
          <a:xfrm>
            <a:off x="4758686" y="2029939"/>
            <a:ext cx="2668277" cy="2435530"/>
          </a:xfrm>
          <a:prstGeom prst="rect">
            <a:avLst/>
          </a:prstGeom>
        </p:spPr>
      </p:pic>
      <p:pic>
        <p:nvPicPr>
          <p:cNvPr id="8" name="图片 7">
            <a:extLst>
              <a:ext uri="{FF2B5EF4-FFF2-40B4-BE49-F238E27FC236}">
                <a16:creationId xmlns:a16="http://schemas.microsoft.com/office/drawing/2014/main" id="{05F71CF6-5C29-42D7-AB53-C432FA78955D}"/>
              </a:ext>
            </a:extLst>
          </p:cNvPr>
          <p:cNvPicPr>
            <a:picLocks noChangeAspect="1"/>
          </p:cNvPicPr>
          <p:nvPr/>
        </p:nvPicPr>
        <p:blipFill>
          <a:blip r:embed="rId10"/>
          <a:stretch>
            <a:fillRect/>
          </a:stretch>
        </p:blipFill>
        <p:spPr>
          <a:xfrm>
            <a:off x="7802604" y="2062721"/>
            <a:ext cx="3775034" cy="2349766"/>
          </a:xfrm>
          <a:prstGeom prst="rect">
            <a:avLst/>
          </a:prstGeom>
        </p:spPr>
      </p:pic>
      <p:sp>
        <p:nvSpPr>
          <p:cNvPr id="14" name="文本框 13">
            <a:extLst>
              <a:ext uri="{FF2B5EF4-FFF2-40B4-BE49-F238E27FC236}">
                <a16:creationId xmlns:a16="http://schemas.microsoft.com/office/drawing/2014/main" id="{76C98F0B-6627-4130-8BE1-60CF2C7E1568}"/>
              </a:ext>
            </a:extLst>
          </p:cNvPr>
          <p:cNvSpPr txBox="1"/>
          <p:nvPr/>
        </p:nvSpPr>
        <p:spPr>
          <a:xfrm>
            <a:off x="5336591" y="4470385"/>
            <a:ext cx="1313895" cy="369332"/>
          </a:xfrm>
          <a:prstGeom prst="rect">
            <a:avLst/>
          </a:prstGeom>
          <a:noFill/>
        </p:spPr>
        <p:txBody>
          <a:bodyPr wrap="square" rtlCol="0">
            <a:spAutoFit/>
          </a:bodyPr>
          <a:lstStyle/>
          <a:p>
            <a:r>
              <a:rPr lang="zh-CN" altLang="en-US" spc="150">
                <a:solidFill>
                  <a:sysClr val="windowText" lastClr="000000">
                    <a:lumMod val="75000"/>
                    <a:lumOff val="25000"/>
                  </a:sysClr>
                </a:solidFill>
                <a:latin typeface="微软雅黑" panose="020B0503020204020204" pitchFamily="34" charset="-122"/>
              </a:rPr>
              <a:t>社交网络</a:t>
            </a:r>
          </a:p>
        </p:txBody>
      </p:sp>
      <p:sp>
        <p:nvSpPr>
          <p:cNvPr id="15" name="文本框 14">
            <a:extLst>
              <a:ext uri="{FF2B5EF4-FFF2-40B4-BE49-F238E27FC236}">
                <a16:creationId xmlns:a16="http://schemas.microsoft.com/office/drawing/2014/main" id="{C2B8D631-333B-4D46-B3E7-B7C9FBE8075A}"/>
              </a:ext>
            </a:extLst>
          </p:cNvPr>
          <p:cNvSpPr txBox="1"/>
          <p:nvPr/>
        </p:nvSpPr>
        <p:spPr>
          <a:xfrm>
            <a:off x="9303821" y="4443205"/>
            <a:ext cx="1313895" cy="369332"/>
          </a:xfrm>
          <a:prstGeom prst="rect">
            <a:avLst/>
          </a:prstGeom>
          <a:noFill/>
        </p:spPr>
        <p:txBody>
          <a:bodyPr wrap="square" rtlCol="0">
            <a:spAutoFit/>
          </a:bodyPr>
          <a:lstStyle/>
          <a:p>
            <a:r>
              <a:rPr lang="zh-CN" altLang="en-US" spc="150">
                <a:solidFill>
                  <a:sysClr val="windowText" lastClr="000000">
                    <a:lumMod val="75000"/>
                    <a:lumOff val="25000"/>
                  </a:sysClr>
                </a:solidFill>
                <a:latin typeface="微软雅黑" panose="020B0503020204020204" pitchFamily="34" charset="-122"/>
              </a:rPr>
              <a:t>生物网络</a:t>
            </a:r>
          </a:p>
        </p:txBody>
      </p:sp>
      <p:grpSp>
        <p:nvGrpSpPr>
          <p:cNvPr id="23" name="组合 22">
            <a:extLst>
              <a:ext uri="{FF2B5EF4-FFF2-40B4-BE49-F238E27FC236}">
                <a16:creationId xmlns:a16="http://schemas.microsoft.com/office/drawing/2014/main" id="{4F16C1DC-B7DF-60B0-D739-0420FE7DE64B}"/>
              </a:ext>
            </a:extLst>
          </p:cNvPr>
          <p:cNvGrpSpPr/>
          <p:nvPr/>
        </p:nvGrpSpPr>
        <p:grpSpPr>
          <a:xfrm>
            <a:off x="10210800" y="466165"/>
            <a:ext cx="1891553" cy="595065"/>
            <a:chOff x="10210800" y="466165"/>
            <a:chExt cx="1891553" cy="595065"/>
          </a:xfrm>
        </p:grpSpPr>
        <p:sp>
          <p:nvSpPr>
            <p:cNvPr id="21" name="矩形 20">
              <a:extLst>
                <a:ext uri="{FF2B5EF4-FFF2-40B4-BE49-F238E27FC236}">
                  <a16:creationId xmlns:a16="http://schemas.microsoft.com/office/drawing/2014/main" id="{0A4AF41D-FE45-A09C-BA9B-3C416AD9E2D8}"/>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4">
              <a:extLst>
                <a:ext uri="{FF2B5EF4-FFF2-40B4-BE49-F238E27FC236}">
                  <a16:creationId xmlns:a16="http://schemas.microsoft.com/office/drawing/2014/main" id="{D8265036-2CEF-D48A-2C98-BACD3C0A9583}"/>
                </a:ext>
              </a:extLst>
            </p:cNvPr>
            <p:cNvPicPr>
              <a:picLocks noChangeAspect="1"/>
            </p:cNvPicPr>
            <p:nvPr/>
          </p:nvPicPr>
          <p:blipFill>
            <a:blip r:embed="rId11" cstate="print"/>
            <a:stretch>
              <a:fillRect/>
            </a:stretch>
          </p:blipFill>
          <p:spPr>
            <a:xfrm>
              <a:off x="10276444" y="466165"/>
              <a:ext cx="1760264" cy="595065"/>
            </a:xfrm>
            <a:prstGeom prst="rect">
              <a:avLst/>
            </a:prstGeom>
          </p:spPr>
        </p:pic>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5">
            <a:extLst>
              <a:ext uri="{FF2B5EF4-FFF2-40B4-BE49-F238E27FC236}">
                <a16:creationId xmlns:a16="http://schemas.microsoft.com/office/drawing/2014/main" id="{DD162ED1-ED10-416B-A92C-13B0BC56269F}"/>
              </a:ext>
            </a:extLst>
          </p:cNvPr>
          <p:cNvSpPr>
            <a:spLocks noGrp="1" noChangeArrowheads="1"/>
          </p:cNvSpPr>
          <p:nvPr>
            <p:ph type="title"/>
          </p:nvPr>
        </p:nvSpPr>
        <p:spPr>
          <a:xfrm>
            <a:off x="608013" y="384175"/>
            <a:ext cx="6873875" cy="706438"/>
          </a:xfrm>
        </p:spPr>
        <p:txBody>
          <a:bodyPr/>
          <a:lstStyle/>
          <a:p>
            <a:pPr fontAlgn="base"/>
            <a:r>
              <a:rPr lang="zh-CN" altLang="en-US">
                <a:sym typeface="微软雅黑" panose="020B0503020204020204" pitchFamily="34" charset="-122"/>
              </a:rPr>
              <a:t>总结</a:t>
            </a:r>
            <a:endParaRPr>
              <a:sym typeface="微软雅黑" panose="020B0503020204020204" pitchFamily="34" charset="-122"/>
            </a:endParaRPr>
          </a:p>
        </p:txBody>
      </p:sp>
      <p:sp>
        <p:nvSpPr>
          <p:cNvPr id="137" name="矩形 136">
            <a:extLst>
              <a:ext uri="{FF2B5EF4-FFF2-40B4-BE49-F238E27FC236}">
                <a16:creationId xmlns:a16="http://schemas.microsoft.com/office/drawing/2014/main" id="{3A8DD386-495B-4727-B5CA-51DC5919CC2A}"/>
              </a:ext>
            </a:extLst>
          </p:cNvPr>
          <p:cNvSpPr/>
          <p:nvPr>
            <p:custDataLst>
              <p:tags r:id="rId2"/>
            </p:custDataLst>
          </p:nvPr>
        </p:nvSpPr>
        <p:spPr>
          <a:xfrm>
            <a:off x="673100" y="1830388"/>
            <a:ext cx="5270500" cy="1944687"/>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20000"/>
              </a:lnSpc>
            </a:pPr>
            <a:endParaRPr kumimoji="1" lang="zh-CN" altLang="en-US" sz="1600" b="1" noProof="1">
              <a:sym typeface="Arial" panose="020B0604020202020204" pitchFamily="34" charset="0"/>
            </a:endParaRPr>
          </a:p>
        </p:txBody>
      </p:sp>
      <p:sp>
        <p:nvSpPr>
          <p:cNvPr id="140" name="矩形 139">
            <a:extLst>
              <a:ext uri="{FF2B5EF4-FFF2-40B4-BE49-F238E27FC236}">
                <a16:creationId xmlns:a16="http://schemas.microsoft.com/office/drawing/2014/main" id="{08C05B43-A870-4E21-9DF0-6E377255DC0A}"/>
              </a:ext>
            </a:extLst>
          </p:cNvPr>
          <p:cNvSpPr/>
          <p:nvPr>
            <p:custDataLst>
              <p:tags r:id="rId3"/>
            </p:custDataLst>
          </p:nvPr>
        </p:nvSpPr>
        <p:spPr>
          <a:xfrm>
            <a:off x="6248400" y="1830388"/>
            <a:ext cx="5270500" cy="1944687"/>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20000"/>
              </a:lnSpc>
            </a:pPr>
            <a:endParaRPr kumimoji="1" lang="zh-CN" altLang="en-US" sz="1600" b="1" noProof="1">
              <a:sym typeface="Arial" panose="020B0604020202020204" pitchFamily="34" charset="0"/>
            </a:endParaRPr>
          </a:p>
        </p:txBody>
      </p:sp>
      <p:sp>
        <p:nvSpPr>
          <p:cNvPr id="146" name="矩形 145">
            <a:extLst>
              <a:ext uri="{FF2B5EF4-FFF2-40B4-BE49-F238E27FC236}">
                <a16:creationId xmlns:a16="http://schemas.microsoft.com/office/drawing/2014/main" id="{A598289D-6987-405D-9E0A-5D84B6AD65FC}"/>
              </a:ext>
            </a:extLst>
          </p:cNvPr>
          <p:cNvSpPr/>
          <p:nvPr>
            <p:custDataLst>
              <p:tags r:id="rId4"/>
            </p:custDataLst>
          </p:nvPr>
        </p:nvSpPr>
        <p:spPr>
          <a:xfrm>
            <a:off x="673100" y="4392613"/>
            <a:ext cx="5270500" cy="1944687"/>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20000"/>
              </a:lnSpc>
            </a:pPr>
            <a:endParaRPr kumimoji="1" lang="zh-CN" altLang="en-US" sz="1600" b="1" noProof="1">
              <a:sym typeface="Arial" panose="020B0604020202020204" pitchFamily="34" charset="0"/>
            </a:endParaRPr>
          </a:p>
        </p:txBody>
      </p:sp>
      <p:sp>
        <p:nvSpPr>
          <p:cNvPr id="152" name="矩形 151">
            <a:extLst>
              <a:ext uri="{FF2B5EF4-FFF2-40B4-BE49-F238E27FC236}">
                <a16:creationId xmlns:a16="http://schemas.microsoft.com/office/drawing/2014/main" id="{25F03B9E-E0A6-4861-9199-511418361C4F}"/>
              </a:ext>
            </a:extLst>
          </p:cNvPr>
          <p:cNvSpPr/>
          <p:nvPr>
            <p:custDataLst>
              <p:tags r:id="rId5"/>
            </p:custDataLst>
          </p:nvPr>
        </p:nvSpPr>
        <p:spPr>
          <a:xfrm>
            <a:off x="6248400" y="4392613"/>
            <a:ext cx="5270500" cy="1944687"/>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20000"/>
              </a:lnSpc>
            </a:pPr>
            <a:endParaRPr kumimoji="1" lang="zh-CN" altLang="en-US" sz="1600" b="1" noProof="1">
              <a:sym typeface="Arial" panose="020B0604020202020204" pitchFamily="34" charset="0"/>
            </a:endParaRPr>
          </a:p>
        </p:txBody>
      </p:sp>
      <p:sp>
        <p:nvSpPr>
          <p:cNvPr id="71" name="矩形 70">
            <a:extLst>
              <a:ext uri="{FF2B5EF4-FFF2-40B4-BE49-F238E27FC236}">
                <a16:creationId xmlns:a16="http://schemas.microsoft.com/office/drawing/2014/main" id="{918E960F-0AD5-41EB-9C1A-85FE15FE7E24}"/>
              </a:ext>
            </a:extLst>
          </p:cNvPr>
          <p:cNvSpPr/>
          <p:nvPr>
            <p:custDataLst>
              <p:tags r:id="rId6"/>
            </p:custDataLst>
          </p:nvPr>
        </p:nvSpPr>
        <p:spPr>
          <a:xfrm flipH="1">
            <a:off x="1082675" y="1550988"/>
            <a:ext cx="560388" cy="560387"/>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anchor="ctr"/>
          <a:lstStyle/>
          <a:p>
            <a:pPr algn="ctr" fontAlgn="auto">
              <a:lnSpc>
                <a:spcPct val="120000"/>
              </a:lnSpc>
            </a:pPr>
            <a:endParaRPr kumimoji="1" lang="zh-CN" altLang="en-US" sz="2400" b="1" noProof="1">
              <a:sym typeface="Arial" panose="020B0604020202020204" pitchFamily="34" charset="0"/>
            </a:endParaRPr>
          </a:p>
        </p:txBody>
      </p:sp>
      <p:sp>
        <p:nvSpPr>
          <p:cNvPr id="15367" name="矩形 34">
            <a:extLst>
              <a:ext uri="{FF2B5EF4-FFF2-40B4-BE49-F238E27FC236}">
                <a16:creationId xmlns:a16="http://schemas.microsoft.com/office/drawing/2014/main" id="{87786213-5C26-4A19-BF99-FA0C87ABBC30}"/>
              </a:ext>
            </a:extLst>
          </p:cNvPr>
          <p:cNvSpPr>
            <a:spLocks noChangeArrowheads="1"/>
          </p:cNvSpPr>
          <p:nvPr>
            <p:custDataLst>
              <p:tags r:id="rId7"/>
            </p:custDataLst>
          </p:nvPr>
        </p:nvSpPr>
        <p:spPr bwMode="auto">
          <a:xfrm>
            <a:off x="1098550" y="1600200"/>
            <a:ext cx="5286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400" b="1">
                <a:solidFill>
                  <a:srgbClr val="FFFFFF"/>
                </a:solidFill>
                <a:sym typeface="Arial" panose="020B0604020202020204" pitchFamily="34" charset="0"/>
              </a:rPr>
              <a:t>01</a:t>
            </a:r>
            <a:endParaRPr lang="zh-CN" altLang="en-US" sz="2400" b="1">
              <a:solidFill>
                <a:srgbClr val="FFFFFF"/>
              </a:solidFill>
              <a:sym typeface="Arial" panose="020B0604020202020204" pitchFamily="34" charset="0"/>
            </a:endParaRPr>
          </a:p>
        </p:txBody>
      </p:sp>
      <p:sp>
        <p:nvSpPr>
          <p:cNvPr id="142" name="矩形 141">
            <a:extLst>
              <a:ext uri="{FF2B5EF4-FFF2-40B4-BE49-F238E27FC236}">
                <a16:creationId xmlns:a16="http://schemas.microsoft.com/office/drawing/2014/main" id="{C5D1AA3C-4C35-4FBB-B09D-4FEC01ABEBD9}"/>
              </a:ext>
            </a:extLst>
          </p:cNvPr>
          <p:cNvSpPr/>
          <p:nvPr>
            <p:custDataLst>
              <p:tags r:id="rId8"/>
            </p:custDataLst>
          </p:nvPr>
        </p:nvSpPr>
        <p:spPr>
          <a:xfrm flipH="1">
            <a:off x="6656388" y="1550988"/>
            <a:ext cx="560387" cy="560387"/>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anchor="ctr"/>
          <a:lstStyle/>
          <a:p>
            <a:pPr algn="ctr" fontAlgn="auto">
              <a:lnSpc>
                <a:spcPct val="120000"/>
              </a:lnSpc>
            </a:pPr>
            <a:endParaRPr kumimoji="1" lang="zh-CN" altLang="en-US" sz="2400" b="1" noProof="1">
              <a:sym typeface="Arial" panose="020B0604020202020204" pitchFamily="34" charset="0"/>
            </a:endParaRPr>
          </a:p>
        </p:txBody>
      </p:sp>
      <p:sp>
        <p:nvSpPr>
          <p:cNvPr id="15369" name="矩形 38">
            <a:extLst>
              <a:ext uri="{FF2B5EF4-FFF2-40B4-BE49-F238E27FC236}">
                <a16:creationId xmlns:a16="http://schemas.microsoft.com/office/drawing/2014/main" id="{F1B76F4A-57F5-4966-BA80-B31B18CF8321}"/>
              </a:ext>
            </a:extLst>
          </p:cNvPr>
          <p:cNvSpPr>
            <a:spLocks noChangeArrowheads="1"/>
          </p:cNvSpPr>
          <p:nvPr>
            <p:custDataLst>
              <p:tags r:id="rId9"/>
            </p:custDataLst>
          </p:nvPr>
        </p:nvSpPr>
        <p:spPr bwMode="auto">
          <a:xfrm>
            <a:off x="6670675" y="1600200"/>
            <a:ext cx="5286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400" b="1">
                <a:solidFill>
                  <a:srgbClr val="FFFFFF"/>
                </a:solidFill>
                <a:sym typeface="Arial" panose="020B0604020202020204" pitchFamily="34" charset="0"/>
              </a:rPr>
              <a:t>02</a:t>
            </a:r>
            <a:endParaRPr lang="zh-CN" altLang="en-US" sz="2400" b="1">
              <a:solidFill>
                <a:srgbClr val="FFFFFF"/>
              </a:solidFill>
              <a:sym typeface="Arial" panose="020B0604020202020204" pitchFamily="34" charset="0"/>
            </a:endParaRPr>
          </a:p>
        </p:txBody>
      </p:sp>
      <p:sp>
        <p:nvSpPr>
          <p:cNvPr id="148" name="矩形 147">
            <a:extLst>
              <a:ext uri="{FF2B5EF4-FFF2-40B4-BE49-F238E27FC236}">
                <a16:creationId xmlns:a16="http://schemas.microsoft.com/office/drawing/2014/main" id="{39EFB96F-7477-4D19-916E-74049B7FC288}"/>
              </a:ext>
            </a:extLst>
          </p:cNvPr>
          <p:cNvSpPr/>
          <p:nvPr>
            <p:custDataLst>
              <p:tags r:id="rId10"/>
            </p:custDataLst>
          </p:nvPr>
        </p:nvSpPr>
        <p:spPr>
          <a:xfrm flipH="1">
            <a:off x="1082675" y="4113213"/>
            <a:ext cx="560388" cy="55880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anchor="ctr"/>
          <a:lstStyle/>
          <a:p>
            <a:pPr algn="ctr" fontAlgn="auto">
              <a:lnSpc>
                <a:spcPct val="120000"/>
              </a:lnSpc>
            </a:pPr>
            <a:endParaRPr kumimoji="1" lang="zh-CN" altLang="en-US" sz="2400" b="1" noProof="1">
              <a:sym typeface="Arial" panose="020B0604020202020204" pitchFamily="34" charset="0"/>
            </a:endParaRPr>
          </a:p>
        </p:txBody>
      </p:sp>
      <p:sp>
        <p:nvSpPr>
          <p:cNvPr id="15371" name="矩形 40">
            <a:extLst>
              <a:ext uri="{FF2B5EF4-FFF2-40B4-BE49-F238E27FC236}">
                <a16:creationId xmlns:a16="http://schemas.microsoft.com/office/drawing/2014/main" id="{E255C298-6534-4490-86DA-2E10950738C3}"/>
              </a:ext>
            </a:extLst>
          </p:cNvPr>
          <p:cNvSpPr>
            <a:spLocks noChangeArrowheads="1"/>
          </p:cNvSpPr>
          <p:nvPr>
            <p:custDataLst>
              <p:tags r:id="rId11"/>
            </p:custDataLst>
          </p:nvPr>
        </p:nvSpPr>
        <p:spPr bwMode="auto">
          <a:xfrm>
            <a:off x="1098550" y="4160838"/>
            <a:ext cx="5286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400" b="1">
                <a:solidFill>
                  <a:srgbClr val="FFFFFF"/>
                </a:solidFill>
                <a:sym typeface="Arial" panose="020B0604020202020204" pitchFamily="34" charset="0"/>
              </a:rPr>
              <a:t>03</a:t>
            </a:r>
            <a:endParaRPr lang="zh-CN" altLang="en-US" sz="2400" b="1">
              <a:solidFill>
                <a:srgbClr val="FFFFFF"/>
              </a:solidFill>
              <a:sym typeface="Arial" panose="020B0604020202020204" pitchFamily="34" charset="0"/>
            </a:endParaRPr>
          </a:p>
        </p:txBody>
      </p:sp>
      <p:sp>
        <p:nvSpPr>
          <p:cNvPr id="154" name="矩形 153">
            <a:extLst>
              <a:ext uri="{FF2B5EF4-FFF2-40B4-BE49-F238E27FC236}">
                <a16:creationId xmlns:a16="http://schemas.microsoft.com/office/drawing/2014/main" id="{8C880C84-43CD-48AE-B5AF-58488A727258}"/>
              </a:ext>
            </a:extLst>
          </p:cNvPr>
          <p:cNvSpPr/>
          <p:nvPr>
            <p:custDataLst>
              <p:tags r:id="rId12"/>
            </p:custDataLst>
          </p:nvPr>
        </p:nvSpPr>
        <p:spPr>
          <a:xfrm flipH="1">
            <a:off x="6656388" y="4113213"/>
            <a:ext cx="560387" cy="55880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anchor="ctr"/>
          <a:lstStyle/>
          <a:p>
            <a:pPr algn="ctr" fontAlgn="auto">
              <a:lnSpc>
                <a:spcPct val="120000"/>
              </a:lnSpc>
            </a:pPr>
            <a:endParaRPr kumimoji="1" lang="zh-CN" altLang="en-US" sz="2400" b="1" noProof="1">
              <a:sym typeface="Arial" panose="020B0604020202020204" pitchFamily="34" charset="0"/>
            </a:endParaRPr>
          </a:p>
        </p:txBody>
      </p:sp>
      <p:sp>
        <p:nvSpPr>
          <p:cNvPr id="15373" name="矩形 41">
            <a:extLst>
              <a:ext uri="{FF2B5EF4-FFF2-40B4-BE49-F238E27FC236}">
                <a16:creationId xmlns:a16="http://schemas.microsoft.com/office/drawing/2014/main" id="{E5A2E9FA-7740-4535-AC3C-2B57E39E9059}"/>
              </a:ext>
            </a:extLst>
          </p:cNvPr>
          <p:cNvSpPr>
            <a:spLocks noChangeArrowheads="1"/>
          </p:cNvSpPr>
          <p:nvPr>
            <p:custDataLst>
              <p:tags r:id="rId13"/>
            </p:custDataLst>
          </p:nvPr>
        </p:nvSpPr>
        <p:spPr bwMode="auto">
          <a:xfrm>
            <a:off x="6670675" y="4160838"/>
            <a:ext cx="5286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400" b="1">
                <a:solidFill>
                  <a:srgbClr val="FFFFFF"/>
                </a:solidFill>
                <a:sym typeface="Arial" panose="020B0604020202020204" pitchFamily="34" charset="0"/>
              </a:rPr>
              <a:t>04</a:t>
            </a:r>
            <a:endParaRPr lang="zh-CN" altLang="en-US" sz="2400" b="1">
              <a:solidFill>
                <a:srgbClr val="FFFFFF"/>
              </a:solidFill>
              <a:sym typeface="Arial" panose="020B0604020202020204" pitchFamily="34" charset="0"/>
            </a:endParaRPr>
          </a:p>
        </p:txBody>
      </p:sp>
      <p:sp>
        <p:nvSpPr>
          <p:cNvPr id="28" name="文本框 27">
            <a:extLst>
              <a:ext uri="{FF2B5EF4-FFF2-40B4-BE49-F238E27FC236}">
                <a16:creationId xmlns:a16="http://schemas.microsoft.com/office/drawing/2014/main" id="{EACDAC12-4163-490A-9A37-B83B6920B4BF}"/>
              </a:ext>
            </a:extLst>
          </p:cNvPr>
          <p:cNvSpPr txBox="1"/>
          <p:nvPr>
            <p:custDataLst>
              <p:tags r:id="rId14"/>
            </p:custDataLst>
          </p:nvPr>
        </p:nvSpPr>
        <p:spPr>
          <a:xfrm>
            <a:off x="6569075" y="2582863"/>
            <a:ext cx="4629150" cy="1189037"/>
          </a:xfrm>
          <a:prstGeom prst="rect">
            <a:avLst/>
          </a:prstGeom>
          <a:noFill/>
        </p:spPr>
        <p:txBody>
          <a:bodyPr tIns="0">
            <a:normAutofit/>
          </a:bodyPr>
          <a:lstStyle>
            <a:defPPr>
              <a:defRPr lang="zh-CN"/>
            </a:defPPr>
            <a:lvl1pPr fontAlgn="auto">
              <a:lnSpc>
                <a:spcPct val="130000"/>
              </a:lnSpc>
              <a:spcAft>
                <a:spcPts val="1000"/>
              </a:spcAft>
              <a:defRPr sz="1600" spc="150"/>
            </a:lvl1pPr>
          </a:lstStyle>
          <a:p>
            <a:pPr>
              <a:lnSpc>
                <a:spcPct val="150000"/>
              </a:lnSpc>
            </a:pPr>
            <a:r>
              <a:rPr kumimoji="1" lang="zh-CN" altLang="en-US" dirty="0"/>
              <a:t>提供了一个直观的以</a:t>
            </a:r>
            <a:r>
              <a:rPr kumimoji="1" lang="en-US" altLang="zh-CN" dirty="0"/>
              <a:t>walker</a:t>
            </a:r>
            <a:r>
              <a:rPr kumimoji="1" lang="zh-CN" altLang="en-US" dirty="0"/>
              <a:t>为中心的计算模型</a:t>
            </a:r>
            <a:endParaRPr kumimoji="1" lang="en-US" altLang="zh-CN" dirty="0"/>
          </a:p>
        </p:txBody>
      </p:sp>
      <p:sp>
        <p:nvSpPr>
          <p:cNvPr id="30" name="文本框 29">
            <a:extLst>
              <a:ext uri="{FF2B5EF4-FFF2-40B4-BE49-F238E27FC236}">
                <a16:creationId xmlns:a16="http://schemas.microsoft.com/office/drawing/2014/main" id="{9CDD8E6D-1BF7-4467-B73F-6AA0E1DF922B}"/>
              </a:ext>
            </a:extLst>
          </p:cNvPr>
          <p:cNvSpPr txBox="1"/>
          <p:nvPr>
            <p:custDataLst>
              <p:tags r:id="rId15"/>
            </p:custDataLst>
          </p:nvPr>
        </p:nvSpPr>
        <p:spPr>
          <a:xfrm>
            <a:off x="6569075" y="5138738"/>
            <a:ext cx="4629150" cy="1187450"/>
          </a:xfrm>
          <a:prstGeom prst="rect">
            <a:avLst/>
          </a:prstGeom>
          <a:noFill/>
        </p:spPr>
        <p:txBody>
          <a:bodyPr tIns="0">
            <a:normAutofit/>
          </a:bodyPr>
          <a:lstStyle>
            <a:defPPr>
              <a:defRPr lang="zh-CN"/>
            </a:defPPr>
            <a:lvl1pPr fontAlgn="auto">
              <a:lnSpc>
                <a:spcPct val="130000"/>
              </a:lnSpc>
              <a:spcAft>
                <a:spcPts val="1000"/>
              </a:spcAft>
              <a:defRPr sz="1600" spc="150"/>
            </a:lvl1pPr>
          </a:lstStyle>
          <a:p>
            <a:pPr>
              <a:lnSpc>
                <a:spcPct val="120000"/>
              </a:lnSpc>
            </a:pPr>
            <a:r>
              <a:rPr kumimoji="1" lang="zh-CN" altLang="en-US" dirty="0"/>
              <a:t>新颖的基于拒绝</a:t>
            </a:r>
            <a:r>
              <a:rPr kumimoji="1" lang="zh-CN" altLang="en-US"/>
              <a:t>的采样方案</a:t>
            </a:r>
            <a:r>
              <a:rPr kumimoji="1" lang="zh-CN" altLang="en-US" dirty="0"/>
              <a:t>，显著降低了昂贵的高阶动态随机游走算法的开销</a:t>
            </a:r>
            <a:endParaRPr kumimoji="1" lang="en-US" altLang="zh-CN" dirty="0"/>
          </a:p>
          <a:p>
            <a:pPr>
              <a:lnSpc>
                <a:spcPct val="120000"/>
              </a:lnSpc>
            </a:pPr>
            <a:endParaRPr lang="zh-CN" altLang="en-US" noProof="1">
              <a:solidFill>
                <a:srgbClr val="FF0000"/>
              </a:solidFill>
              <a:sym typeface="Arial" panose="020B0604020202020204" pitchFamily="34" charset="0"/>
            </a:endParaRPr>
          </a:p>
        </p:txBody>
      </p:sp>
      <p:sp>
        <p:nvSpPr>
          <p:cNvPr id="33" name="文本框 32">
            <a:extLst>
              <a:ext uri="{FF2B5EF4-FFF2-40B4-BE49-F238E27FC236}">
                <a16:creationId xmlns:a16="http://schemas.microsoft.com/office/drawing/2014/main" id="{DF0D3235-7137-4F73-AC68-28FFF7F80EF9}"/>
              </a:ext>
            </a:extLst>
          </p:cNvPr>
          <p:cNvSpPr txBox="1"/>
          <p:nvPr>
            <p:custDataLst>
              <p:tags r:id="rId16"/>
            </p:custDataLst>
          </p:nvPr>
        </p:nvSpPr>
        <p:spPr>
          <a:xfrm>
            <a:off x="993775" y="2574925"/>
            <a:ext cx="4629150" cy="1187450"/>
          </a:xfrm>
          <a:prstGeom prst="rect">
            <a:avLst/>
          </a:prstGeom>
          <a:noFill/>
        </p:spPr>
        <p:txBody>
          <a:bodyPr tIns="0">
            <a:normAutofit/>
          </a:bodyPr>
          <a:lstStyle>
            <a:defPPr>
              <a:defRPr lang="zh-CN"/>
            </a:defPPr>
            <a:lvl1pPr fontAlgn="auto">
              <a:lnSpc>
                <a:spcPct val="130000"/>
              </a:lnSpc>
              <a:spcAft>
                <a:spcPts val="1000"/>
              </a:spcAft>
              <a:defRPr sz="1600" spc="150"/>
            </a:lvl1pPr>
          </a:lstStyle>
          <a:p>
            <a:pPr>
              <a:lnSpc>
                <a:spcPct val="150000"/>
              </a:lnSpc>
            </a:pPr>
            <a:r>
              <a:rPr lang="zh-CN" altLang="en-US" noProof="1">
                <a:solidFill>
                  <a:schemeClr val="tx1">
                    <a:lumMod val="65000"/>
                    <a:lumOff val="35000"/>
                  </a:schemeClr>
                </a:solidFill>
                <a:sym typeface="Arial" panose="020B0604020202020204" pitchFamily="34" charset="0"/>
              </a:rPr>
              <a:t>  </a:t>
            </a:r>
            <a:r>
              <a:rPr kumimoji="1" lang="en-US" altLang="zh-CN" dirty="0" err="1"/>
              <a:t>KnightKing</a:t>
            </a:r>
            <a:r>
              <a:rPr kumimoji="1" lang="en-US" altLang="zh-CN" dirty="0"/>
              <a:t> </a:t>
            </a:r>
            <a:r>
              <a:rPr kumimoji="1" lang="zh-CN" altLang="en-US" dirty="0"/>
              <a:t>是第一个通用的分布式图随机游走引擎</a:t>
            </a:r>
            <a:endParaRPr kumimoji="1" lang="en-US" altLang="zh-CN" dirty="0"/>
          </a:p>
          <a:p>
            <a:pPr>
              <a:lnSpc>
                <a:spcPct val="120000"/>
              </a:lnSpc>
              <a:spcAft>
                <a:spcPts val="0"/>
              </a:spcAft>
            </a:pPr>
            <a:endParaRPr lang="zh-CN" altLang="en-US" noProof="1">
              <a:solidFill>
                <a:srgbClr val="000000">
                  <a:lumMod val="50000"/>
                  <a:lumOff val="50000"/>
                </a:srgbClr>
              </a:solidFill>
              <a:sym typeface="Arial" panose="020B0604020202020204" pitchFamily="34" charset="0"/>
            </a:endParaRPr>
          </a:p>
        </p:txBody>
      </p:sp>
      <p:sp>
        <p:nvSpPr>
          <p:cNvPr id="34" name="文本框 33">
            <a:extLst>
              <a:ext uri="{FF2B5EF4-FFF2-40B4-BE49-F238E27FC236}">
                <a16:creationId xmlns:a16="http://schemas.microsoft.com/office/drawing/2014/main" id="{6A3DAA8F-37B4-4BC6-B015-319D248021ED}"/>
              </a:ext>
            </a:extLst>
          </p:cNvPr>
          <p:cNvSpPr txBox="1"/>
          <p:nvPr>
            <p:custDataLst>
              <p:tags r:id="rId17"/>
            </p:custDataLst>
          </p:nvPr>
        </p:nvSpPr>
        <p:spPr>
          <a:xfrm>
            <a:off x="990600" y="1998662"/>
            <a:ext cx="4629150" cy="460375"/>
          </a:xfrm>
          <a:prstGeom prst="rect">
            <a:avLst/>
          </a:prstGeom>
          <a:noFill/>
        </p:spPr>
        <p:txBody>
          <a:bodyPr bIns="0" anchor="b">
            <a:norm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fontAlgn="auto">
              <a:lnSpc>
                <a:spcPct val="120000"/>
              </a:lnSpc>
            </a:pPr>
            <a:endParaRPr lang="zh-CN" altLang="en-US" sz="2000" b="1" spc="300" noProof="1">
              <a:solidFill>
                <a:srgbClr val="000000">
                  <a:lumMod val="65000"/>
                  <a:lumOff val="35000"/>
                </a:srgbClr>
              </a:solidFill>
              <a:sym typeface="Arial" panose="020B0604020202020204" pitchFamily="34" charset="0"/>
            </a:endParaRPr>
          </a:p>
        </p:txBody>
      </p:sp>
      <p:sp>
        <p:nvSpPr>
          <p:cNvPr id="36" name="文本框 35">
            <a:extLst>
              <a:ext uri="{FF2B5EF4-FFF2-40B4-BE49-F238E27FC236}">
                <a16:creationId xmlns:a16="http://schemas.microsoft.com/office/drawing/2014/main" id="{186A5BE7-3985-40B2-9288-40CF02DE62B9}"/>
              </a:ext>
            </a:extLst>
          </p:cNvPr>
          <p:cNvSpPr txBox="1"/>
          <p:nvPr>
            <p:custDataLst>
              <p:tags r:id="rId18"/>
            </p:custDataLst>
          </p:nvPr>
        </p:nvSpPr>
        <p:spPr>
          <a:xfrm>
            <a:off x="993775" y="5135563"/>
            <a:ext cx="4629150" cy="1187450"/>
          </a:xfrm>
          <a:prstGeom prst="rect">
            <a:avLst/>
          </a:prstGeom>
          <a:noFill/>
        </p:spPr>
        <p:txBody>
          <a:bodyPr tIns="0">
            <a:normAutofit/>
          </a:bodyPr>
          <a:lstStyle>
            <a:defPPr>
              <a:defRPr lang="zh-CN"/>
            </a:defPPr>
            <a:lvl1pPr fontAlgn="auto">
              <a:lnSpc>
                <a:spcPct val="130000"/>
              </a:lnSpc>
              <a:spcAft>
                <a:spcPts val="1000"/>
              </a:spcAft>
              <a:defRPr sz="1600" spc="150"/>
            </a:lvl1pPr>
          </a:lstStyle>
          <a:p>
            <a:pPr>
              <a:lnSpc>
                <a:spcPct val="120000"/>
              </a:lnSpc>
            </a:pPr>
            <a:r>
              <a:rPr kumimoji="1" lang="zh-CN" altLang="en-US" dirty="0"/>
              <a:t>提出了一个统一的边转移概率定义</a:t>
            </a:r>
            <a:endParaRPr kumimoji="1" lang="en-US" altLang="zh-CN" dirty="0"/>
          </a:p>
          <a:p>
            <a:pPr algn="ctr">
              <a:lnSpc>
                <a:spcPct val="120000"/>
              </a:lnSpc>
            </a:pPr>
            <a:endParaRPr lang="zh-CN" altLang="en-US" noProof="1">
              <a:solidFill>
                <a:srgbClr val="FF0000"/>
              </a:solidFill>
              <a:sym typeface="Arial" panose="020B0604020202020204" pitchFamily="34" charset="0"/>
            </a:endParaRPr>
          </a:p>
        </p:txBody>
      </p:sp>
      <p:sp>
        <p:nvSpPr>
          <p:cNvPr id="7" name="日期占位符 6">
            <a:extLst>
              <a:ext uri="{FF2B5EF4-FFF2-40B4-BE49-F238E27FC236}">
                <a16:creationId xmlns:a16="http://schemas.microsoft.com/office/drawing/2014/main" id="{393C4486-F4F9-4786-B264-AE02E8C40C98}"/>
              </a:ext>
            </a:extLst>
          </p:cNvPr>
          <p:cNvSpPr>
            <a:spLocks noGrp="1"/>
          </p:cNvSpPr>
          <p:nvPr>
            <p:ph type="dt" sz="quarter" idx="10"/>
            <p:custDataLst>
              <p:tags r:id="rId19"/>
            </p:custDataLst>
          </p:nvPr>
        </p:nvSpPr>
        <p:spPr>
          <a:xfrm>
            <a:off x="879475" y="6350000"/>
            <a:ext cx="2700338" cy="315913"/>
          </a:xfrm>
        </p:spPr>
        <p:txBody>
          <a:bodyPr wrap="square"/>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2023/1/12</a:t>
            </a:fld>
            <a:endParaRPr lang="zh-CN" altLang="en-US"/>
          </a:p>
        </p:txBody>
      </p:sp>
      <p:sp>
        <p:nvSpPr>
          <p:cNvPr id="10" name="页脚占位符 9">
            <a:extLst>
              <a:ext uri="{FF2B5EF4-FFF2-40B4-BE49-F238E27FC236}">
                <a16:creationId xmlns:a16="http://schemas.microsoft.com/office/drawing/2014/main" id="{E9CACCC2-FA62-4E17-BF28-FD74C4A46622}"/>
              </a:ext>
            </a:extLst>
          </p:cNvPr>
          <p:cNvSpPr>
            <a:spLocks noGrp="1"/>
          </p:cNvSpPr>
          <p:nvPr>
            <p:ph type="ftr" sz="quarter" idx="11"/>
            <p:custDataLst>
              <p:tags r:id="rId20"/>
            </p:custDataLst>
          </p:nvPr>
        </p:nvSpPr>
        <p:spPr>
          <a:xfrm>
            <a:off x="4116388" y="6350000"/>
            <a:ext cx="3959225" cy="315913"/>
          </a:xfrm>
        </p:spPr>
        <p:txBody>
          <a:bodyPr wrap="square"/>
          <a:lstStyle>
            <a:lvl1pPr>
              <a:defRPr>
                <a:latin typeface="Arial" panose="020B0604020202020204" pitchFamily="34" charset="0"/>
                <a:ea typeface="微软雅黑" panose="020B0503020204020204" pitchFamily="34" charset="-122"/>
              </a:defRPr>
            </a:lvl1pPr>
          </a:lstStyle>
          <a:p>
            <a:endParaRPr lang="zh-CN" altLang="en-US"/>
          </a:p>
        </p:txBody>
      </p:sp>
      <p:sp>
        <p:nvSpPr>
          <p:cNvPr id="11" name="灯片编号占位符 10">
            <a:extLst>
              <a:ext uri="{FF2B5EF4-FFF2-40B4-BE49-F238E27FC236}">
                <a16:creationId xmlns:a16="http://schemas.microsoft.com/office/drawing/2014/main" id="{84B9D6CB-2295-42D8-A9BD-ED456BEBFE4B}"/>
              </a:ext>
            </a:extLst>
          </p:cNvPr>
          <p:cNvSpPr>
            <a:spLocks noGrp="1"/>
          </p:cNvSpPr>
          <p:nvPr>
            <p:ph type="sldNum" sz="quarter" idx="12"/>
            <p:custDataLst>
              <p:tags r:id="rId21"/>
            </p:custDataLst>
          </p:nvPr>
        </p:nvSpPr>
        <p:spPr>
          <a:xfrm>
            <a:off x="8610600" y="6350000"/>
            <a:ext cx="2700338" cy="315913"/>
          </a:xfrm>
        </p:spPr>
        <p:txBody>
          <a:bodyPr wrap="square"/>
          <a:lstStyle>
            <a:lvl1pPr>
              <a:defRPr>
                <a:latin typeface="Arial" panose="020B0604020202020204" pitchFamily="34" charset="0"/>
                <a:ea typeface="微软雅黑" panose="020B0503020204020204" pitchFamily="34" charset="-122"/>
              </a:defRPr>
            </a:lvl1pPr>
          </a:lstStyle>
          <a:p>
            <a:fld id="{965F3954-1FD8-4F86-BC14-8C541C5B6B11}" type="slidenum">
              <a:rPr lang="zh-CN" altLang="en-US" smtClean="0"/>
              <a:pPr/>
              <a:t>20</a:t>
            </a:fld>
            <a:endParaRPr lang="zh-CN" altLang="en-US"/>
          </a:p>
        </p:txBody>
      </p:sp>
      <p:grpSp>
        <p:nvGrpSpPr>
          <p:cNvPr id="2" name="组合 1">
            <a:extLst>
              <a:ext uri="{FF2B5EF4-FFF2-40B4-BE49-F238E27FC236}">
                <a16:creationId xmlns:a16="http://schemas.microsoft.com/office/drawing/2014/main" id="{F098A44F-B761-A1AD-7BFB-1D04D5039144}"/>
              </a:ext>
            </a:extLst>
          </p:cNvPr>
          <p:cNvGrpSpPr/>
          <p:nvPr/>
        </p:nvGrpSpPr>
        <p:grpSpPr>
          <a:xfrm>
            <a:off x="10210800" y="466165"/>
            <a:ext cx="1891553" cy="595065"/>
            <a:chOff x="10210800" y="466165"/>
            <a:chExt cx="1891553" cy="595065"/>
          </a:xfrm>
        </p:grpSpPr>
        <p:sp>
          <p:nvSpPr>
            <p:cNvPr id="3" name="矩形 2">
              <a:extLst>
                <a:ext uri="{FF2B5EF4-FFF2-40B4-BE49-F238E27FC236}">
                  <a16:creationId xmlns:a16="http://schemas.microsoft.com/office/drawing/2014/main" id="{E379055A-7A5D-FE6D-958D-58F50217C752}"/>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4">
              <a:extLst>
                <a:ext uri="{FF2B5EF4-FFF2-40B4-BE49-F238E27FC236}">
                  <a16:creationId xmlns:a16="http://schemas.microsoft.com/office/drawing/2014/main" id="{2E13B934-CD4C-E7ED-9552-14B46F0D5D0A}"/>
                </a:ext>
              </a:extLst>
            </p:cNvPr>
            <p:cNvPicPr>
              <a:picLocks noChangeAspect="1"/>
            </p:cNvPicPr>
            <p:nvPr/>
          </p:nvPicPr>
          <p:blipFill>
            <a:blip r:embed="rId23" cstate="print"/>
            <a:stretch>
              <a:fillRect/>
            </a:stretch>
          </p:blipFill>
          <p:spPr>
            <a:xfrm>
              <a:off x="10276444" y="466165"/>
              <a:ext cx="1760264" cy="595065"/>
            </a:xfrm>
            <a:prstGeom prst="rect">
              <a:avLst/>
            </a:prstGeom>
          </p:spPr>
        </p:pic>
      </p:grpSp>
    </p:spTree>
    <p:custDataLst>
      <p:tags r:id="rId1"/>
    </p:custDataLst>
    <p:extLst>
      <p:ext uri="{BB962C8B-B14F-4D97-AF65-F5344CB8AC3E}">
        <p14:creationId xmlns:p14="http://schemas.microsoft.com/office/powerpoint/2010/main" val="276869482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5AF51DCB-83CB-40A2-9DDE-597277DDA8D6}"/>
              </a:ext>
            </a:extLst>
          </p:cNvPr>
          <p:cNvSpPr>
            <a:spLocks noGrp="1" noChangeArrowheads="1"/>
          </p:cNvSpPr>
          <p:nvPr>
            <p:ph type="title" idx="13"/>
            <p:custDataLst>
              <p:tags r:id="rId2"/>
            </p:custDataLst>
          </p:nvPr>
        </p:nvSpPr>
        <p:spPr>
          <a:xfrm>
            <a:off x="3200400" y="2497138"/>
            <a:ext cx="5791200" cy="1398587"/>
          </a:xfrm>
        </p:spPr>
        <p:txBody>
          <a:bodyPr/>
          <a:lstStyle/>
          <a:p>
            <a:r>
              <a:rPr lang="en-US" altLang="zh-CN" b="1">
                <a:solidFill>
                  <a:srgbClr val="262626"/>
                </a:solidFill>
                <a:ea typeface="微软雅黑" panose="020B0503020204020204" pitchFamily="34" charset="-122"/>
              </a:rPr>
              <a:t>THANKS</a:t>
            </a:r>
            <a:endParaRPr b="1">
              <a:solidFill>
                <a:srgbClr val="262626"/>
              </a:solidFill>
            </a:endParaRPr>
          </a:p>
        </p:txBody>
      </p:sp>
      <p:sp>
        <p:nvSpPr>
          <p:cNvPr id="30722" name="文本占位符 2">
            <a:extLst>
              <a:ext uri="{FF2B5EF4-FFF2-40B4-BE49-F238E27FC236}">
                <a16:creationId xmlns:a16="http://schemas.microsoft.com/office/drawing/2014/main" id="{73341DBA-9CA2-4B3A-9D7E-7FF78D99C29B}"/>
              </a:ext>
            </a:extLst>
          </p:cNvPr>
          <p:cNvSpPr>
            <a:spLocks noGrp="1" noChangeArrowheads="1"/>
          </p:cNvSpPr>
          <p:nvPr>
            <p:ph type="body" idx="14"/>
            <p:custDataLst>
              <p:tags r:id="rId3"/>
            </p:custDataLst>
          </p:nvPr>
        </p:nvSpPr>
        <p:spPr>
          <a:xfrm>
            <a:off x="3200400" y="4003675"/>
            <a:ext cx="5791200" cy="476250"/>
          </a:xfrm>
        </p:spPr>
        <p:txBody>
          <a:bodyPr/>
          <a:lstStyle/>
          <a:p>
            <a:r>
              <a:rPr lang="zh-CN" altLang="en-US" dirty="0">
                <a:solidFill>
                  <a:srgbClr val="595959"/>
                </a:solidFill>
              </a:rPr>
              <a:t>欢迎老师同学提问</a:t>
            </a:r>
            <a:endParaRPr dirty="0">
              <a:solidFill>
                <a:srgbClr val="595959"/>
              </a:solidFill>
            </a:endParaRPr>
          </a:p>
        </p:txBody>
      </p:sp>
      <p:grpSp>
        <p:nvGrpSpPr>
          <p:cNvPr id="5" name="组合 4">
            <a:extLst>
              <a:ext uri="{FF2B5EF4-FFF2-40B4-BE49-F238E27FC236}">
                <a16:creationId xmlns:a16="http://schemas.microsoft.com/office/drawing/2014/main" id="{AB7329A1-1914-893B-AC31-33E4D6D262A3}"/>
              </a:ext>
            </a:extLst>
          </p:cNvPr>
          <p:cNvGrpSpPr/>
          <p:nvPr/>
        </p:nvGrpSpPr>
        <p:grpSpPr>
          <a:xfrm>
            <a:off x="9297293" y="144141"/>
            <a:ext cx="2894707" cy="978567"/>
            <a:chOff x="5236281" y="583412"/>
            <a:chExt cx="2894707" cy="978567"/>
          </a:xfrm>
        </p:grpSpPr>
        <p:sp>
          <p:nvSpPr>
            <p:cNvPr id="4" name="矩形 3">
              <a:extLst>
                <a:ext uri="{FF2B5EF4-FFF2-40B4-BE49-F238E27FC236}">
                  <a16:creationId xmlns:a16="http://schemas.microsoft.com/office/drawing/2014/main" id="{49279289-DA0D-556C-A305-247ED08C6694}"/>
                </a:ext>
              </a:extLst>
            </p:cNvPr>
            <p:cNvSpPr/>
            <p:nvPr/>
          </p:nvSpPr>
          <p:spPr>
            <a:xfrm>
              <a:off x="5236281" y="583412"/>
              <a:ext cx="2894707" cy="978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4">
              <a:extLst>
                <a:ext uri="{FF2B5EF4-FFF2-40B4-BE49-F238E27FC236}">
                  <a16:creationId xmlns:a16="http://schemas.microsoft.com/office/drawing/2014/main" id="{52F72E98-FFE2-F2A2-442E-5B41FA547BF0}"/>
                </a:ext>
              </a:extLst>
            </p:cNvPr>
            <p:cNvPicPr>
              <a:picLocks noChangeAspect="1"/>
            </p:cNvPicPr>
            <p:nvPr/>
          </p:nvPicPr>
          <p:blipFill>
            <a:blip r:embed="rId6" cstate="print"/>
            <a:stretch>
              <a:fillRect/>
            </a:stretch>
          </p:blipFill>
          <p:spPr>
            <a:xfrm>
              <a:off x="5285140" y="599928"/>
              <a:ext cx="2796987" cy="945533"/>
            </a:xfrm>
            <a:prstGeom prst="rect">
              <a:avLst/>
            </a:prstGeom>
          </p:spPr>
        </p:pic>
      </p:grpSp>
    </p:spTree>
    <p:custDataLst>
      <p:tags r:id="rId1"/>
    </p:custDataLst>
    <p:extLst>
      <p:ext uri="{BB962C8B-B14F-4D97-AF65-F5344CB8AC3E}">
        <p14:creationId xmlns:p14="http://schemas.microsoft.com/office/powerpoint/2010/main" val="165214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圆角 92">
            <a:extLst>
              <a:ext uri="{FF2B5EF4-FFF2-40B4-BE49-F238E27FC236}">
                <a16:creationId xmlns:a16="http://schemas.microsoft.com/office/drawing/2014/main" id="{AB86A7A2-3597-498B-87B9-9F4C056091C4}"/>
              </a:ext>
            </a:extLst>
          </p:cNvPr>
          <p:cNvSpPr/>
          <p:nvPr/>
        </p:nvSpPr>
        <p:spPr>
          <a:xfrm>
            <a:off x="3210290" y="3299465"/>
            <a:ext cx="2610034" cy="2779987"/>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内容占位符 1">
            <a:extLst>
              <a:ext uri="{FF2B5EF4-FFF2-40B4-BE49-F238E27FC236}">
                <a16:creationId xmlns:a16="http://schemas.microsoft.com/office/drawing/2014/main" id="{F947E81F-725A-42F0-88CA-E4D3CEE57D73}"/>
              </a:ext>
            </a:extLst>
          </p:cNvPr>
          <p:cNvSpPr>
            <a:spLocks noGrp="1"/>
          </p:cNvSpPr>
          <p:nvPr>
            <p:ph idx="1"/>
          </p:nvPr>
        </p:nvSpPr>
        <p:spPr>
          <a:xfrm>
            <a:off x="752151" y="1629771"/>
            <a:ext cx="2876587" cy="1363587"/>
          </a:xfrm>
        </p:spPr>
        <p:txBody>
          <a:bodyPr>
            <a:normAutofit/>
          </a:bodyPr>
          <a:lstStyle/>
          <a:p>
            <a:pPr>
              <a:buFont typeface="Wingdings" panose="05000000000000000000" pitchFamily="2" charset="2"/>
              <a:buChar char="l"/>
            </a:pPr>
            <a:r>
              <a:rPr lang="zh-CN" altLang="en-US" b="1" dirty="0"/>
              <a:t>输入</a:t>
            </a:r>
            <a:endParaRPr lang="en-US" altLang="zh-CN" b="1" dirty="0"/>
          </a:p>
          <a:p>
            <a:pPr lvl="1">
              <a:buFont typeface="Wingdings" pitchFamily="2" charset="2"/>
              <a:buChar char="Ø"/>
            </a:pPr>
            <a:r>
              <a:rPr lang="zh-CN" altLang="en-US" dirty="0"/>
              <a:t>图数据</a:t>
            </a:r>
            <a:endParaRPr lang="en-US" altLang="zh-CN" dirty="0"/>
          </a:p>
          <a:p>
            <a:pPr lvl="1">
              <a:buFont typeface="Wingdings" pitchFamily="2" charset="2"/>
              <a:buChar char="Ø"/>
            </a:pPr>
            <a:r>
              <a:rPr lang="zh-CN" altLang="en-US" dirty="0"/>
              <a:t>一组</a:t>
            </a:r>
            <a:r>
              <a:rPr lang="en-US" altLang="zh-CN" dirty="0"/>
              <a:t>walkers</a:t>
            </a:r>
            <a:endParaRPr lang="zh-CN" altLang="en-US" dirty="0"/>
          </a:p>
        </p:txBody>
      </p:sp>
      <p:sp>
        <p:nvSpPr>
          <p:cNvPr id="3" name="标题 2">
            <a:extLst>
              <a:ext uri="{FF2B5EF4-FFF2-40B4-BE49-F238E27FC236}">
                <a16:creationId xmlns:a16="http://schemas.microsoft.com/office/drawing/2014/main" id="{E0C112A6-F6B9-49D9-B84A-AFCA98FE74A7}"/>
              </a:ext>
            </a:extLst>
          </p:cNvPr>
          <p:cNvSpPr>
            <a:spLocks noGrp="1"/>
          </p:cNvSpPr>
          <p:nvPr>
            <p:ph type="title"/>
          </p:nvPr>
        </p:nvSpPr>
        <p:spPr/>
        <p:txBody>
          <a:bodyPr/>
          <a:lstStyle/>
          <a:p>
            <a:r>
              <a:rPr lang="zh-CN" altLang="en-US" dirty="0"/>
              <a:t>图随机游走</a:t>
            </a:r>
          </a:p>
        </p:txBody>
      </p:sp>
      <p:pic>
        <p:nvPicPr>
          <p:cNvPr id="57" name="图片 56">
            <a:extLst>
              <a:ext uri="{FF2B5EF4-FFF2-40B4-BE49-F238E27FC236}">
                <a16:creationId xmlns:a16="http://schemas.microsoft.com/office/drawing/2014/main" id="{2A22EF1B-DE43-4D1D-A897-01EB003B4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7" y="4730820"/>
            <a:ext cx="369332" cy="369332"/>
          </a:xfrm>
          <a:prstGeom prst="rect">
            <a:avLst/>
          </a:prstGeom>
        </p:spPr>
      </p:pic>
      <p:sp>
        <p:nvSpPr>
          <p:cNvPr id="71" name="椭圆 70">
            <a:extLst>
              <a:ext uri="{FF2B5EF4-FFF2-40B4-BE49-F238E27FC236}">
                <a16:creationId xmlns:a16="http://schemas.microsoft.com/office/drawing/2014/main" id="{08B4D939-CBE0-45FC-AF2A-A8212C42459B}"/>
              </a:ext>
            </a:extLst>
          </p:cNvPr>
          <p:cNvSpPr/>
          <p:nvPr/>
        </p:nvSpPr>
        <p:spPr>
          <a:xfrm>
            <a:off x="3594708" y="4233099"/>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FFE94A5-75C6-494D-A78D-C7CF65C0F743}"/>
              </a:ext>
            </a:extLst>
          </p:cNvPr>
          <p:cNvSpPr/>
          <p:nvPr/>
        </p:nvSpPr>
        <p:spPr>
          <a:xfrm>
            <a:off x="4297524" y="4980303"/>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5AF8E78-86A7-4906-8054-46162AF2E8FC}"/>
              </a:ext>
            </a:extLst>
          </p:cNvPr>
          <p:cNvSpPr/>
          <p:nvPr/>
        </p:nvSpPr>
        <p:spPr>
          <a:xfrm>
            <a:off x="4936716" y="4233099"/>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25F773C8-9097-4323-8268-548E472FE154}"/>
              </a:ext>
            </a:extLst>
          </p:cNvPr>
          <p:cNvSpPr/>
          <p:nvPr/>
        </p:nvSpPr>
        <p:spPr>
          <a:xfrm>
            <a:off x="4148022" y="3808942"/>
            <a:ext cx="239698" cy="239698"/>
          </a:xfrm>
          <a:prstGeom prst="ellipse">
            <a:avLst/>
          </a:prstGeom>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21</a:t>
            </a:r>
            <a:endParaRPr lang="zh-CN" altLang="en-US"/>
          </a:p>
        </p:txBody>
      </p:sp>
      <p:sp>
        <p:nvSpPr>
          <p:cNvPr id="75" name="椭圆 74">
            <a:extLst>
              <a:ext uri="{FF2B5EF4-FFF2-40B4-BE49-F238E27FC236}">
                <a16:creationId xmlns:a16="http://schemas.microsoft.com/office/drawing/2014/main" id="{ED7FE883-97CF-4A6B-AA78-FD5B46E47EF2}"/>
              </a:ext>
            </a:extLst>
          </p:cNvPr>
          <p:cNvSpPr/>
          <p:nvPr/>
        </p:nvSpPr>
        <p:spPr>
          <a:xfrm>
            <a:off x="4145863" y="4472797"/>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0229F4F-C9E8-4E8C-9296-880FEFFDB50C}"/>
              </a:ext>
            </a:extLst>
          </p:cNvPr>
          <p:cNvSpPr/>
          <p:nvPr/>
        </p:nvSpPr>
        <p:spPr>
          <a:xfrm>
            <a:off x="5057305" y="4860454"/>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50ED655D-E864-4177-A212-6CDAFADAE91F}"/>
              </a:ext>
            </a:extLst>
          </p:cNvPr>
          <p:cNvCxnSpPr>
            <a:stCxn id="74" idx="4"/>
            <a:endCxn id="75" idx="0"/>
          </p:cNvCxnSpPr>
          <p:nvPr/>
        </p:nvCxnSpPr>
        <p:spPr>
          <a:xfrm flipH="1">
            <a:off x="4265712" y="4048640"/>
            <a:ext cx="2159" cy="424157"/>
          </a:xfrm>
          <a:prstGeom prst="line">
            <a:avLst/>
          </a:prstGeom>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295A89E4-B9E2-4907-8290-50D22CCE6695}"/>
              </a:ext>
            </a:extLst>
          </p:cNvPr>
          <p:cNvCxnSpPr>
            <a:cxnSpLocks/>
            <a:stCxn id="74" idx="3"/>
            <a:endCxn id="71" idx="6"/>
          </p:cNvCxnSpPr>
          <p:nvPr/>
        </p:nvCxnSpPr>
        <p:spPr>
          <a:xfrm flipH="1">
            <a:off x="3834406" y="4013537"/>
            <a:ext cx="348719" cy="339411"/>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7C4554C4-8F62-4CB1-B1D2-4B1E0054F6BB}"/>
              </a:ext>
            </a:extLst>
          </p:cNvPr>
          <p:cNvCxnSpPr>
            <a:cxnSpLocks/>
            <a:stCxn id="75" idx="4"/>
            <a:endCxn id="72" idx="0"/>
          </p:cNvCxnSpPr>
          <p:nvPr/>
        </p:nvCxnSpPr>
        <p:spPr>
          <a:xfrm>
            <a:off x="4265712" y="4712495"/>
            <a:ext cx="151661" cy="267808"/>
          </a:xfrm>
          <a:prstGeom prst="line">
            <a:avLst/>
          </a:prstGeom>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D1615F99-5357-4A09-B512-A6EC8DCBBBDE}"/>
              </a:ext>
            </a:extLst>
          </p:cNvPr>
          <p:cNvCxnSpPr>
            <a:cxnSpLocks/>
            <a:stCxn id="75" idx="6"/>
            <a:endCxn id="73" idx="3"/>
          </p:cNvCxnSpPr>
          <p:nvPr/>
        </p:nvCxnSpPr>
        <p:spPr>
          <a:xfrm flipV="1">
            <a:off x="4385561" y="4437694"/>
            <a:ext cx="586258" cy="154952"/>
          </a:xfrm>
          <a:prstGeom prst="line">
            <a:avLst/>
          </a:prstGeom>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FEE0CAED-6CD9-4041-89F7-83AE730B263D}"/>
              </a:ext>
            </a:extLst>
          </p:cNvPr>
          <p:cNvCxnSpPr>
            <a:cxnSpLocks/>
            <a:endCxn id="76" idx="0"/>
          </p:cNvCxnSpPr>
          <p:nvPr/>
        </p:nvCxnSpPr>
        <p:spPr>
          <a:xfrm>
            <a:off x="5072471" y="4445094"/>
            <a:ext cx="104683" cy="415360"/>
          </a:xfrm>
          <a:prstGeom prst="line">
            <a:avLst/>
          </a:prstGeom>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F9B04D29-36AD-450D-8669-DD90BB139A04}"/>
              </a:ext>
            </a:extLst>
          </p:cNvPr>
          <p:cNvCxnSpPr>
            <a:cxnSpLocks/>
            <a:stCxn id="73" idx="4"/>
            <a:endCxn id="72" idx="6"/>
          </p:cNvCxnSpPr>
          <p:nvPr/>
        </p:nvCxnSpPr>
        <p:spPr>
          <a:xfrm flipH="1">
            <a:off x="4537222" y="4472797"/>
            <a:ext cx="519343" cy="627355"/>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F3B90140-58F6-4E7F-AB14-3F202CDF9B63}"/>
              </a:ext>
            </a:extLst>
          </p:cNvPr>
          <p:cNvCxnSpPr>
            <a:cxnSpLocks/>
            <a:stCxn id="71" idx="5"/>
            <a:endCxn id="75" idx="2"/>
          </p:cNvCxnSpPr>
          <p:nvPr/>
        </p:nvCxnSpPr>
        <p:spPr>
          <a:xfrm>
            <a:off x="3799303" y="4437694"/>
            <a:ext cx="346560" cy="154952"/>
          </a:xfrm>
          <a:prstGeom prst="line">
            <a:avLst/>
          </a:prstGeom>
        </p:spPr>
        <p:style>
          <a:lnRef idx="1">
            <a:schemeClr val="dk1"/>
          </a:lnRef>
          <a:fillRef idx="0">
            <a:schemeClr val="dk1"/>
          </a:fillRef>
          <a:effectRef idx="0">
            <a:schemeClr val="dk1"/>
          </a:effectRef>
          <a:fontRef idx="minor">
            <a:schemeClr val="tx1"/>
          </a:fontRef>
        </p:style>
      </p:cxnSp>
      <p:sp>
        <p:nvSpPr>
          <p:cNvPr id="84" name="文本框 83">
            <a:extLst>
              <a:ext uri="{FF2B5EF4-FFF2-40B4-BE49-F238E27FC236}">
                <a16:creationId xmlns:a16="http://schemas.microsoft.com/office/drawing/2014/main" id="{8A9B6150-839F-4CF3-B4A3-4F1469D6E2C1}"/>
              </a:ext>
            </a:extLst>
          </p:cNvPr>
          <p:cNvSpPr txBox="1"/>
          <p:nvPr/>
        </p:nvSpPr>
        <p:spPr>
          <a:xfrm>
            <a:off x="3380905" y="3944408"/>
            <a:ext cx="247834" cy="369332"/>
          </a:xfrm>
          <a:prstGeom prst="rect">
            <a:avLst/>
          </a:prstGeom>
          <a:noFill/>
        </p:spPr>
        <p:txBody>
          <a:bodyPr wrap="square" rtlCol="0">
            <a:spAutoFit/>
          </a:bodyPr>
          <a:lstStyle/>
          <a:p>
            <a:r>
              <a:rPr lang="en-US" altLang="zh-CN"/>
              <a:t>A</a:t>
            </a:r>
            <a:endParaRPr lang="zh-CN" altLang="en-US"/>
          </a:p>
        </p:txBody>
      </p:sp>
      <p:sp>
        <p:nvSpPr>
          <p:cNvPr id="85" name="文本框 84">
            <a:extLst>
              <a:ext uri="{FF2B5EF4-FFF2-40B4-BE49-F238E27FC236}">
                <a16:creationId xmlns:a16="http://schemas.microsoft.com/office/drawing/2014/main" id="{120144C3-A2FC-49EE-BC0B-62372A31F34B}"/>
              </a:ext>
            </a:extLst>
          </p:cNvPr>
          <p:cNvSpPr txBox="1"/>
          <p:nvPr/>
        </p:nvSpPr>
        <p:spPr>
          <a:xfrm>
            <a:off x="4353769" y="3781399"/>
            <a:ext cx="247834" cy="369332"/>
          </a:xfrm>
          <a:prstGeom prst="rect">
            <a:avLst/>
          </a:prstGeom>
          <a:noFill/>
        </p:spPr>
        <p:txBody>
          <a:bodyPr wrap="square" rtlCol="0">
            <a:spAutoFit/>
          </a:bodyPr>
          <a:lstStyle/>
          <a:p>
            <a:r>
              <a:rPr lang="en-US" altLang="zh-CN"/>
              <a:t>B</a:t>
            </a:r>
            <a:endParaRPr lang="zh-CN" altLang="en-US"/>
          </a:p>
        </p:txBody>
      </p:sp>
      <p:sp>
        <p:nvSpPr>
          <p:cNvPr id="86" name="文本框 36">
            <a:extLst>
              <a:ext uri="{FF2B5EF4-FFF2-40B4-BE49-F238E27FC236}">
                <a16:creationId xmlns:a16="http://schemas.microsoft.com/office/drawing/2014/main" id="{CEAC9D24-AE13-4D99-A1D6-A461030CE555}"/>
              </a:ext>
            </a:extLst>
          </p:cNvPr>
          <p:cNvSpPr txBox="1"/>
          <p:nvPr/>
        </p:nvSpPr>
        <p:spPr>
          <a:xfrm>
            <a:off x="4329335" y="4218422"/>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C</a:t>
            </a:r>
            <a:endParaRPr lang="zh-CN" altLang="en-US"/>
          </a:p>
        </p:txBody>
      </p:sp>
      <p:sp>
        <p:nvSpPr>
          <p:cNvPr id="87" name="文本框 36">
            <a:extLst>
              <a:ext uri="{FF2B5EF4-FFF2-40B4-BE49-F238E27FC236}">
                <a16:creationId xmlns:a16="http://schemas.microsoft.com/office/drawing/2014/main" id="{C5EBDB85-A910-4AAF-ACA6-BD5D0D04B302}"/>
              </a:ext>
            </a:extLst>
          </p:cNvPr>
          <p:cNvSpPr txBox="1"/>
          <p:nvPr/>
        </p:nvSpPr>
        <p:spPr>
          <a:xfrm>
            <a:off x="5191580" y="4168282"/>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D</a:t>
            </a:r>
            <a:endParaRPr lang="zh-CN" altLang="en-US"/>
          </a:p>
        </p:txBody>
      </p:sp>
      <p:sp>
        <p:nvSpPr>
          <p:cNvPr id="88" name="文本框 36">
            <a:extLst>
              <a:ext uri="{FF2B5EF4-FFF2-40B4-BE49-F238E27FC236}">
                <a16:creationId xmlns:a16="http://schemas.microsoft.com/office/drawing/2014/main" id="{4120683C-4B03-4B46-82ED-721BB1C52710}"/>
              </a:ext>
            </a:extLst>
          </p:cNvPr>
          <p:cNvSpPr txBox="1"/>
          <p:nvPr/>
        </p:nvSpPr>
        <p:spPr>
          <a:xfrm>
            <a:off x="4281618" y="5248111"/>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E</a:t>
            </a:r>
            <a:endParaRPr lang="zh-CN" altLang="en-US"/>
          </a:p>
        </p:txBody>
      </p:sp>
      <p:sp>
        <p:nvSpPr>
          <p:cNvPr id="89" name="文本框 36">
            <a:extLst>
              <a:ext uri="{FF2B5EF4-FFF2-40B4-BE49-F238E27FC236}">
                <a16:creationId xmlns:a16="http://schemas.microsoft.com/office/drawing/2014/main" id="{E62BD2C9-BBDB-4F90-B48F-77AC7DE3E7C7}"/>
              </a:ext>
            </a:extLst>
          </p:cNvPr>
          <p:cNvSpPr txBox="1"/>
          <p:nvPr/>
        </p:nvSpPr>
        <p:spPr>
          <a:xfrm>
            <a:off x="5315497" y="4980303"/>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a:t>
            </a:r>
            <a:endParaRPr lang="zh-CN" altLang="en-US"/>
          </a:p>
        </p:txBody>
      </p:sp>
      <p:pic>
        <p:nvPicPr>
          <p:cNvPr id="90" name="图片 89">
            <a:extLst>
              <a:ext uri="{FF2B5EF4-FFF2-40B4-BE49-F238E27FC236}">
                <a16:creationId xmlns:a16="http://schemas.microsoft.com/office/drawing/2014/main" id="{2F1C0CC5-74AE-46B2-8D60-C8B913B2A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221" y="4537614"/>
            <a:ext cx="369332" cy="369332"/>
          </a:xfrm>
          <a:prstGeom prst="rect">
            <a:avLst/>
          </a:prstGeom>
        </p:spPr>
      </p:pic>
      <p:pic>
        <p:nvPicPr>
          <p:cNvPr id="91" name="图片 90">
            <a:extLst>
              <a:ext uri="{FF2B5EF4-FFF2-40B4-BE49-F238E27FC236}">
                <a16:creationId xmlns:a16="http://schemas.microsoft.com/office/drawing/2014/main" id="{E4FF323B-6A39-4651-904D-2F0862DF6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396" y="3966065"/>
            <a:ext cx="369332" cy="369332"/>
          </a:xfrm>
          <a:prstGeom prst="rect">
            <a:avLst/>
          </a:prstGeom>
        </p:spPr>
      </p:pic>
      <p:pic>
        <p:nvPicPr>
          <p:cNvPr id="92" name="图片 91">
            <a:extLst>
              <a:ext uri="{FF2B5EF4-FFF2-40B4-BE49-F238E27FC236}">
                <a16:creationId xmlns:a16="http://schemas.microsoft.com/office/drawing/2014/main" id="{9D60F525-B436-43D0-8CBC-1385C0CCA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45" y="4537614"/>
            <a:ext cx="369332" cy="369332"/>
          </a:xfrm>
          <a:prstGeom prst="rect">
            <a:avLst/>
          </a:prstGeom>
        </p:spPr>
      </p:pic>
      <p:sp>
        <p:nvSpPr>
          <p:cNvPr id="94" name="箭头: 右 93">
            <a:extLst>
              <a:ext uri="{FF2B5EF4-FFF2-40B4-BE49-F238E27FC236}">
                <a16:creationId xmlns:a16="http://schemas.microsoft.com/office/drawing/2014/main" id="{F7DE8456-A9B0-44AD-9CD6-678032031564}"/>
              </a:ext>
            </a:extLst>
          </p:cNvPr>
          <p:cNvSpPr/>
          <p:nvPr/>
        </p:nvSpPr>
        <p:spPr>
          <a:xfrm>
            <a:off x="5950882" y="4645951"/>
            <a:ext cx="511354" cy="206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右 94">
            <a:extLst>
              <a:ext uri="{FF2B5EF4-FFF2-40B4-BE49-F238E27FC236}">
                <a16:creationId xmlns:a16="http://schemas.microsoft.com/office/drawing/2014/main" id="{E8784879-5B76-43A1-8699-CC664BA516E1}"/>
              </a:ext>
            </a:extLst>
          </p:cNvPr>
          <p:cNvSpPr/>
          <p:nvPr/>
        </p:nvSpPr>
        <p:spPr>
          <a:xfrm>
            <a:off x="2625409" y="4627605"/>
            <a:ext cx="511354" cy="206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F5DFA204-BD2B-40AA-AE4E-AB1393A61126}"/>
              </a:ext>
            </a:extLst>
          </p:cNvPr>
          <p:cNvSpPr txBox="1"/>
          <p:nvPr/>
        </p:nvSpPr>
        <p:spPr>
          <a:xfrm>
            <a:off x="3453110" y="3367899"/>
            <a:ext cx="2651903" cy="369332"/>
          </a:xfrm>
          <a:prstGeom prst="rect">
            <a:avLst/>
          </a:prstGeom>
          <a:noFill/>
        </p:spPr>
        <p:txBody>
          <a:bodyPr wrap="square" rtlCol="0">
            <a:spAutoFit/>
          </a:bodyPr>
          <a:lstStyle/>
          <a:p>
            <a:r>
              <a:rPr lang="zh-CN" altLang="en-US" b="1" spc="150" dirty="0">
                <a:solidFill>
                  <a:sysClr val="windowText" lastClr="000000">
                    <a:lumMod val="75000"/>
                    <a:lumOff val="25000"/>
                  </a:sysClr>
                </a:solidFill>
                <a:latin typeface="微软雅黑" panose="020B0503020204020204" pitchFamily="34" charset="-122"/>
              </a:rPr>
              <a:t>随机游走算法</a:t>
            </a:r>
          </a:p>
        </p:txBody>
      </p:sp>
      <p:sp>
        <p:nvSpPr>
          <p:cNvPr id="129" name="文本框 128">
            <a:extLst>
              <a:ext uri="{FF2B5EF4-FFF2-40B4-BE49-F238E27FC236}">
                <a16:creationId xmlns:a16="http://schemas.microsoft.com/office/drawing/2014/main" id="{52673B7A-1D15-43DF-9108-C519D8A4F7C0}"/>
              </a:ext>
            </a:extLst>
          </p:cNvPr>
          <p:cNvSpPr txBox="1"/>
          <p:nvPr/>
        </p:nvSpPr>
        <p:spPr>
          <a:xfrm>
            <a:off x="3969692" y="5587480"/>
            <a:ext cx="1206721" cy="369332"/>
          </a:xfrm>
          <a:prstGeom prst="rect">
            <a:avLst/>
          </a:prstGeom>
          <a:noFill/>
        </p:spPr>
        <p:txBody>
          <a:bodyPr wrap="square" rtlCol="0">
            <a:spAutoFit/>
          </a:bodyPr>
          <a:lstStyle/>
          <a:p>
            <a:r>
              <a:rPr lang="zh-CN" altLang="en-US" spc="150">
                <a:solidFill>
                  <a:sysClr val="windowText" lastClr="000000">
                    <a:lumMod val="75000"/>
                    <a:lumOff val="25000"/>
                  </a:sysClr>
                </a:solidFill>
                <a:latin typeface="微软雅黑" panose="020B0503020204020204" pitchFamily="34" charset="-122"/>
              </a:rPr>
              <a:t>随机游走</a:t>
            </a:r>
          </a:p>
        </p:txBody>
      </p:sp>
      <p:sp>
        <p:nvSpPr>
          <p:cNvPr id="138" name="椭圆 137">
            <a:extLst>
              <a:ext uri="{FF2B5EF4-FFF2-40B4-BE49-F238E27FC236}">
                <a16:creationId xmlns:a16="http://schemas.microsoft.com/office/drawing/2014/main" id="{C7D8D239-C8B3-428A-9383-D9B53541B90B}"/>
              </a:ext>
            </a:extLst>
          </p:cNvPr>
          <p:cNvSpPr/>
          <p:nvPr/>
        </p:nvSpPr>
        <p:spPr>
          <a:xfrm>
            <a:off x="822133" y="4291296"/>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8B1C50C1-D3F5-4F02-A47B-6928557CC087}"/>
              </a:ext>
            </a:extLst>
          </p:cNvPr>
          <p:cNvSpPr/>
          <p:nvPr/>
        </p:nvSpPr>
        <p:spPr>
          <a:xfrm>
            <a:off x="1524949" y="5038500"/>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F944541-8CAD-406A-9673-4E0D5B056F2E}"/>
              </a:ext>
            </a:extLst>
          </p:cNvPr>
          <p:cNvSpPr/>
          <p:nvPr/>
        </p:nvSpPr>
        <p:spPr>
          <a:xfrm>
            <a:off x="2164141" y="4291296"/>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453A6D5-DF10-4CB7-8CAE-36E7CE7DCFFE}"/>
              </a:ext>
            </a:extLst>
          </p:cNvPr>
          <p:cNvSpPr/>
          <p:nvPr/>
        </p:nvSpPr>
        <p:spPr>
          <a:xfrm>
            <a:off x="1405100" y="3928791"/>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7BF95C0C-BE83-47B3-8D39-34EEC31270B8}"/>
              </a:ext>
            </a:extLst>
          </p:cNvPr>
          <p:cNvSpPr/>
          <p:nvPr/>
        </p:nvSpPr>
        <p:spPr>
          <a:xfrm>
            <a:off x="1373288" y="4530994"/>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2A69DE7-EE6C-4524-8914-C9FF38B00944}"/>
              </a:ext>
            </a:extLst>
          </p:cNvPr>
          <p:cNvSpPr/>
          <p:nvPr/>
        </p:nvSpPr>
        <p:spPr>
          <a:xfrm>
            <a:off x="2284730" y="4918651"/>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F85150E9-BC82-45C0-A9BA-E9AA5870D99B}"/>
              </a:ext>
            </a:extLst>
          </p:cNvPr>
          <p:cNvCxnSpPr>
            <a:stCxn id="141" idx="4"/>
            <a:endCxn id="142" idx="0"/>
          </p:cNvCxnSpPr>
          <p:nvPr/>
        </p:nvCxnSpPr>
        <p:spPr>
          <a:xfrm flipH="1">
            <a:off x="1493137" y="4168489"/>
            <a:ext cx="31812" cy="362505"/>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3163561F-3311-4CAF-B163-5DB176C0A964}"/>
              </a:ext>
            </a:extLst>
          </p:cNvPr>
          <p:cNvCxnSpPr>
            <a:cxnSpLocks/>
            <a:stCxn id="141" idx="3"/>
            <a:endCxn id="138" idx="6"/>
          </p:cNvCxnSpPr>
          <p:nvPr/>
        </p:nvCxnSpPr>
        <p:spPr>
          <a:xfrm flipH="1">
            <a:off x="1061831" y="4133386"/>
            <a:ext cx="378372" cy="277759"/>
          </a:xfrm>
          <a:prstGeom prst="line">
            <a:avLst/>
          </a:prstGeom>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218D5EF4-5E67-473E-917E-3E2001E8F969}"/>
              </a:ext>
            </a:extLst>
          </p:cNvPr>
          <p:cNvCxnSpPr>
            <a:cxnSpLocks/>
            <a:stCxn id="142" idx="4"/>
            <a:endCxn id="139" idx="0"/>
          </p:cNvCxnSpPr>
          <p:nvPr/>
        </p:nvCxnSpPr>
        <p:spPr>
          <a:xfrm>
            <a:off x="1493137" y="4770692"/>
            <a:ext cx="151661" cy="267808"/>
          </a:xfrm>
          <a:prstGeom prst="line">
            <a:avLst/>
          </a:prstGeom>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569A488-9818-4EDC-9039-B9F60477684A}"/>
              </a:ext>
            </a:extLst>
          </p:cNvPr>
          <p:cNvCxnSpPr>
            <a:cxnSpLocks/>
            <a:stCxn id="142" idx="6"/>
            <a:endCxn id="140" idx="3"/>
          </p:cNvCxnSpPr>
          <p:nvPr/>
        </p:nvCxnSpPr>
        <p:spPr>
          <a:xfrm flipV="1">
            <a:off x="1612986" y="4495891"/>
            <a:ext cx="586258" cy="154952"/>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169FB052-849D-456D-A0B7-22E974DB24AB}"/>
              </a:ext>
            </a:extLst>
          </p:cNvPr>
          <p:cNvCxnSpPr>
            <a:cxnSpLocks/>
            <a:endCxn id="143" idx="0"/>
          </p:cNvCxnSpPr>
          <p:nvPr/>
        </p:nvCxnSpPr>
        <p:spPr>
          <a:xfrm>
            <a:off x="2299896" y="4503291"/>
            <a:ext cx="104683" cy="415360"/>
          </a:xfrm>
          <a:prstGeom prst="line">
            <a:avLst/>
          </a:prstGeom>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DE7E46BC-B84F-4BCD-B33A-259E9D8CC3B4}"/>
              </a:ext>
            </a:extLst>
          </p:cNvPr>
          <p:cNvCxnSpPr>
            <a:cxnSpLocks/>
            <a:stCxn id="140" idx="4"/>
            <a:endCxn id="139" idx="6"/>
          </p:cNvCxnSpPr>
          <p:nvPr/>
        </p:nvCxnSpPr>
        <p:spPr>
          <a:xfrm flipH="1">
            <a:off x="1764647" y="4530994"/>
            <a:ext cx="519343" cy="627355"/>
          </a:xfrm>
          <a:prstGeom prst="line">
            <a:avLst/>
          </a:prstGeom>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FAAC101B-434F-4BCB-A834-3887D5B2486F}"/>
              </a:ext>
            </a:extLst>
          </p:cNvPr>
          <p:cNvCxnSpPr>
            <a:cxnSpLocks/>
            <a:stCxn id="138" idx="5"/>
            <a:endCxn id="142" idx="2"/>
          </p:cNvCxnSpPr>
          <p:nvPr/>
        </p:nvCxnSpPr>
        <p:spPr>
          <a:xfrm>
            <a:off x="1026728" y="4495891"/>
            <a:ext cx="346560" cy="154952"/>
          </a:xfrm>
          <a:prstGeom prst="line">
            <a:avLst/>
          </a:prstGeom>
        </p:spPr>
        <p:style>
          <a:lnRef idx="1">
            <a:schemeClr val="dk1"/>
          </a:lnRef>
          <a:fillRef idx="0">
            <a:schemeClr val="dk1"/>
          </a:fillRef>
          <a:effectRef idx="0">
            <a:schemeClr val="dk1"/>
          </a:effectRef>
          <a:fontRef idx="minor">
            <a:schemeClr val="tx1"/>
          </a:fontRef>
        </p:style>
      </p:cxnSp>
      <p:sp>
        <p:nvSpPr>
          <p:cNvPr id="151" name="文本框 150">
            <a:extLst>
              <a:ext uri="{FF2B5EF4-FFF2-40B4-BE49-F238E27FC236}">
                <a16:creationId xmlns:a16="http://schemas.microsoft.com/office/drawing/2014/main" id="{34A7934B-9BCA-4FAB-892C-81A7B5D9DD94}"/>
              </a:ext>
            </a:extLst>
          </p:cNvPr>
          <p:cNvSpPr txBox="1"/>
          <p:nvPr/>
        </p:nvSpPr>
        <p:spPr>
          <a:xfrm>
            <a:off x="608330" y="4002605"/>
            <a:ext cx="247834" cy="369332"/>
          </a:xfrm>
          <a:prstGeom prst="rect">
            <a:avLst/>
          </a:prstGeom>
          <a:noFill/>
        </p:spPr>
        <p:txBody>
          <a:bodyPr wrap="square" rtlCol="0">
            <a:spAutoFit/>
          </a:bodyPr>
          <a:lstStyle/>
          <a:p>
            <a:r>
              <a:rPr lang="en-US" altLang="zh-CN"/>
              <a:t>A</a:t>
            </a:r>
            <a:endParaRPr lang="zh-CN" altLang="en-US"/>
          </a:p>
        </p:txBody>
      </p:sp>
      <p:sp>
        <p:nvSpPr>
          <p:cNvPr id="152" name="文本框 151">
            <a:extLst>
              <a:ext uri="{FF2B5EF4-FFF2-40B4-BE49-F238E27FC236}">
                <a16:creationId xmlns:a16="http://schemas.microsoft.com/office/drawing/2014/main" id="{D2F15792-E3EA-439E-B23F-3D75AD515770}"/>
              </a:ext>
            </a:extLst>
          </p:cNvPr>
          <p:cNvSpPr txBox="1"/>
          <p:nvPr/>
        </p:nvSpPr>
        <p:spPr>
          <a:xfrm>
            <a:off x="1581194" y="3839596"/>
            <a:ext cx="247834" cy="369332"/>
          </a:xfrm>
          <a:prstGeom prst="rect">
            <a:avLst/>
          </a:prstGeom>
          <a:noFill/>
        </p:spPr>
        <p:txBody>
          <a:bodyPr wrap="square" rtlCol="0">
            <a:spAutoFit/>
          </a:bodyPr>
          <a:lstStyle/>
          <a:p>
            <a:r>
              <a:rPr lang="en-US" altLang="zh-CN"/>
              <a:t>B</a:t>
            </a:r>
            <a:endParaRPr lang="zh-CN" altLang="en-US"/>
          </a:p>
        </p:txBody>
      </p:sp>
      <p:sp>
        <p:nvSpPr>
          <p:cNvPr id="153" name="文本框 36">
            <a:extLst>
              <a:ext uri="{FF2B5EF4-FFF2-40B4-BE49-F238E27FC236}">
                <a16:creationId xmlns:a16="http://schemas.microsoft.com/office/drawing/2014/main" id="{54CFBB4A-F9B7-4FE4-B968-589E773A08AA}"/>
              </a:ext>
            </a:extLst>
          </p:cNvPr>
          <p:cNvSpPr txBox="1"/>
          <p:nvPr/>
        </p:nvSpPr>
        <p:spPr>
          <a:xfrm>
            <a:off x="1556760" y="4276619"/>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C</a:t>
            </a:r>
            <a:endParaRPr lang="zh-CN" altLang="en-US"/>
          </a:p>
        </p:txBody>
      </p:sp>
      <p:sp>
        <p:nvSpPr>
          <p:cNvPr id="154" name="文本框 36">
            <a:extLst>
              <a:ext uri="{FF2B5EF4-FFF2-40B4-BE49-F238E27FC236}">
                <a16:creationId xmlns:a16="http://schemas.microsoft.com/office/drawing/2014/main" id="{D462838B-71D0-4A3C-9C3A-DB735D112E35}"/>
              </a:ext>
            </a:extLst>
          </p:cNvPr>
          <p:cNvSpPr txBox="1"/>
          <p:nvPr/>
        </p:nvSpPr>
        <p:spPr>
          <a:xfrm>
            <a:off x="2419005" y="4226479"/>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D</a:t>
            </a:r>
            <a:endParaRPr lang="zh-CN" altLang="en-US"/>
          </a:p>
        </p:txBody>
      </p:sp>
      <p:sp>
        <p:nvSpPr>
          <p:cNvPr id="155" name="文本框 36">
            <a:extLst>
              <a:ext uri="{FF2B5EF4-FFF2-40B4-BE49-F238E27FC236}">
                <a16:creationId xmlns:a16="http://schemas.microsoft.com/office/drawing/2014/main" id="{B980296A-E299-4778-8B7C-E139B11B36C8}"/>
              </a:ext>
            </a:extLst>
          </p:cNvPr>
          <p:cNvSpPr txBox="1"/>
          <p:nvPr/>
        </p:nvSpPr>
        <p:spPr>
          <a:xfrm>
            <a:off x="1509043" y="5306308"/>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E</a:t>
            </a:r>
            <a:endParaRPr lang="zh-CN" altLang="en-US"/>
          </a:p>
        </p:txBody>
      </p:sp>
      <p:sp>
        <p:nvSpPr>
          <p:cNvPr id="156" name="文本框 36">
            <a:extLst>
              <a:ext uri="{FF2B5EF4-FFF2-40B4-BE49-F238E27FC236}">
                <a16:creationId xmlns:a16="http://schemas.microsoft.com/office/drawing/2014/main" id="{AD63CE7C-7E8B-4625-BB95-51A85732C15F}"/>
              </a:ext>
            </a:extLst>
          </p:cNvPr>
          <p:cNvSpPr txBox="1"/>
          <p:nvPr/>
        </p:nvSpPr>
        <p:spPr>
          <a:xfrm>
            <a:off x="2542922" y="5038500"/>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F</a:t>
            </a:r>
            <a:endParaRPr lang="zh-CN" altLang="en-US"/>
          </a:p>
        </p:txBody>
      </p:sp>
      <p:sp>
        <p:nvSpPr>
          <p:cNvPr id="159" name="文本框 158">
            <a:extLst>
              <a:ext uri="{FF2B5EF4-FFF2-40B4-BE49-F238E27FC236}">
                <a16:creationId xmlns:a16="http://schemas.microsoft.com/office/drawing/2014/main" id="{7E817699-8BBC-4B53-B6D8-E6DE87E282A4}"/>
              </a:ext>
            </a:extLst>
          </p:cNvPr>
          <p:cNvSpPr txBox="1"/>
          <p:nvPr/>
        </p:nvSpPr>
        <p:spPr>
          <a:xfrm>
            <a:off x="1405100" y="5703750"/>
            <a:ext cx="565135" cy="369332"/>
          </a:xfrm>
          <a:prstGeom prst="rect">
            <a:avLst/>
          </a:prstGeom>
          <a:noFill/>
        </p:spPr>
        <p:txBody>
          <a:bodyPr wrap="square" rtlCol="0">
            <a:spAutoFit/>
          </a:bodyPr>
          <a:lstStyle/>
          <a:p>
            <a:r>
              <a:rPr lang="zh-CN" altLang="en-US" spc="150">
                <a:solidFill>
                  <a:sysClr val="windowText" lastClr="000000">
                    <a:lumMod val="75000"/>
                    <a:lumOff val="25000"/>
                  </a:sysClr>
                </a:solidFill>
                <a:latin typeface="微软雅黑" panose="020B0503020204020204" pitchFamily="34" charset="-122"/>
              </a:rPr>
              <a:t>图</a:t>
            </a:r>
          </a:p>
        </p:txBody>
      </p:sp>
      <p:sp>
        <p:nvSpPr>
          <p:cNvPr id="160" name="文本框 159">
            <a:extLst>
              <a:ext uri="{FF2B5EF4-FFF2-40B4-BE49-F238E27FC236}">
                <a16:creationId xmlns:a16="http://schemas.microsoft.com/office/drawing/2014/main" id="{DFD949A0-2506-4C07-9A67-CBCC577F8910}"/>
              </a:ext>
            </a:extLst>
          </p:cNvPr>
          <p:cNvSpPr txBox="1"/>
          <p:nvPr/>
        </p:nvSpPr>
        <p:spPr>
          <a:xfrm>
            <a:off x="9966955" y="5289172"/>
            <a:ext cx="1970383" cy="369332"/>
          </a:xfrm>
          <a:prstGeom prst="rect">
            <a:avLst/>
          </a:prstGeom>
          <a:noFill/>
        </p:spPr>
        <p:txBody>
          <a:bodyPr wrap="square" rtlCol="0">
            <a:spAutoFit/>
          </a:bodyPr>
          <a:lstStyle/>
          <a:p>
            <a:r>
              <a:rPr lang="zh-CN" altLang="en-US" spc="150" dirty="0">
                <a:solidFill>
                  <a:sysClr val="windowText" lastClr="000000">
                    <a:lumMod val="75000"/>
                    <a:lumOff val="25000"/>
                  </a:sysClr>
                </a:solidFill>
                <a:latin typeface="微软雅黑" panose="020B0503020204020204" pitchFamily="34" charset="-122"/>
              </a:rPr>
              <a:t>机器学习算法</a:t>
            </a:r>
          </a:p>
        </p:txBody>
      </p:sp>
      <p:sp>
        <p:nvSpPr>
          <p:cNvPr id="4" name="文本框 3">
            <a:extLst>
              <a:ext uri="{FF2B5EF4-FFF2-40B4-BE49-F238E27FC236}">
                <a16:creationId xmlns:a16="http://schemas.microsoft.com/office/drawing/2014/main" id="{CD6934BA-B14D-43B2-8524-37500D738146}"/>
              </a:ext>
            </a:extLst>
          </p:cNvPr>
          <p:cNvSpPr txBox="1"/>
          <p:nvPr/>
        </p:nvSpPr>
        <p:spPr>
          <a:xfrm>
            <a:off x="6441501" y="4104990"/>
            <a:ext cx="3423139" cy="1292662"/>
          </a:xfrm>
          <a:prstGeom prst="rect">
            <a:avLst/>
          </a:prstGeom>
          <a:noFill/>
        </p:spPr>
        <p:txBody>
          <a:bodyPr wrap="square" rtlCol="0">
            <a:spAutoFit/>
          </a:bodyPr>
          <a:lstStyle/>
          <a:p>
            <a:r>
              <a:rPr lang="zh-CN" altLang="en-US" dirty="0"/>
              <a:t>游走路径 </a:t>
            </a:r>
            <a:endParaRPr lang="en-US" altLang="zh-CN" dirty="0"/>
          </a:p>
          <a:p>
            <a:pPr marL="342900" indent="-342900">
              <a:buFont typeface="+mj-ea"/>
              <a:buAutoNum type="circleNumDbPlain"/>
            </a:pPr>
            <a:r>
              <a:rPr lang="en-US" altLang="zh-CN" dirty="0"/>
              <a:t>C B A C D E C……</a:t>
            </a:r>
          </a:p>
          <a:p>
            <a:pPr marL="342900" indent="-342900">
              <a:buFont typeface="+mj-ea"/>
              <a:buAutoNum type="circleNumDbPlain"/>
            </a:pPr>
            <a:r>
              <a:rPr lang="en-US" altLang="zh-CN" dirty="0"/>
              <a:t>B</a:t>
            </a:r>
            <a:r>
              <a:rPr lang="zh-CN" altLang="en-US" dirty="0"/>
              <a:t>ＣＤＦＤＣＡ</a:t>
            </a:r>
            <a:r>
              <a:rPr lang="en-US" altLang="zh-CN" dirty="0"/>
              <a:t>……</a:t>
            </a:r>
          </a:p>
          <a:p>
            <a:pPr marL="342900" indent="-342900">
              <a:buFont typeface="+mj-ea"/>
              <a:buAutoNum type="circleNumDbPlain"/>
            </a:pPr>
            <a:r>
              <a:rPr lang="en-US" altLang="zh-CN" dirty="0"/>
              <a:t>……</a:t>
            </a:r>
            <a:endParaRPr lang="zh-CN" altLang="en-US" sz="2400" dirty="0"/>
          </a:p>
        </p:txBody>
      </p:sp>
      <p:grpSp>
        <p:nvGrpSpPr>
          <p:cNvPr id="5" name="组合 4">
            <a:extLst>
              <a:ext uri="{FF2B5EF4-FFF2-40B4-BE49-F238E27FC236}">
                <a16:creationId xmlns:a16="http://schemas.microsoft.com/office/drawing/2014/main" id="{B1BBEC73-7890-C338-3181-280DAA096CB8}"/>
              </a:ext>
            </a:extLst>
          </p:cNvPr>
          <p:cNvGrpSpPr/>
          <p:nvPr/>
        </p:nvGrpSpPr>
        <p:grpSpPr>
          <a:xfrm>
            <a:off x="10013797" y="4201935"/>
            <a:ext cx="1497714" cy="964146"/>
            <a:chOff x="6739578" y="3283393"/>
            <a:chExt cx="1497714" cy="964146"/>
          </a:xfrm>
        </p:grpSpPr>
        <p:pic>
          <p:nvPicPr>
            <p:cNvPr id="6" name="图片 5">
              <a:extLst>
                <a:ext uri="{FF2B5EF4-FFF2-40B4-BE49-F238E27FC236}">
                  <a16:creationId xmlns:a16="http://schemas.microsoft.com/office/drawing/2014/main" id="{B36FBDA8-A844-6385-6BA4-16EEF788D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78" y="3283393"/>
              <a:ext cx="913630" cy="913630"/>
            </a:xfrm>
            <a:prstGeom prst="rect">
              <a:avLst/>
            </a:prstGeom>
          </p:spPr>
        </p:pic>
        <p:pic>
          <p:nvPicPr>
            <p:cNvPr id="7" name="图片 6">
              <a:extLst>
                <a:ext uri="{FF2B5EF4-FFF2-40B4-BE49-F238E27FC236}">
                  <a16:creationId xmlns:a16="http://schemas.microsoft.com/office/drawing/2014/main" id="{67248A5C-4240-0739-957A-C3C99CEA0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323662" y="3333909"/>
              <a:ext cx="913630" cy="913630"/>
            </a:xfrm>
            <a:prstGeom prst="rect">
              <a:avLst/>
            </a:prstGeom>
          </p:spPr>
        </p:pic>
      </p:grpSp>
      <p:sp>
        <p:nvSpPr>
          <p:cNvPr id="8" name="箭头: 右 93">
            <a:extLst>
              <a:ext uri="{FF2B5EF4-FFF2-40B4-BE49-F238E27FC236}">
                <a16:creationId xmlns:a16="http://schemas.microsoft.com/office/drawing/2014/main" id="{0E4E1A70-3F05-55D8-90EB-7E518E1C114A}"/>
              </a:ext>
            </a:extLst>
          </p:cNvPr>
          <p:cNvSpPr/>
          <p:nvPr/>
        </p:nvSpPr>
        <p:spPr>
          <a:xfrm>
            <a:off x="9301578" y="4667477"/>
            <a:ext cx="511354" cy="206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1">
            <a:extLst>
              <a:ext uri="{FF2B5EF4-FFF2-40B4-BE49-F238E27FC236}">
                <a16:creationId xmlns:a16="http://schemas.microsoft.com/office/drawing/2014/main" id="{575448AD-D258-F73F-BCDA-BC9BDB67A345}"/>
              </a:ext>
            </a:extLst>
          </p:cNvPr>
          <p:cNvSpPr txBox="1">
            <a:spLocks/>
          </p:cNvSpPr>
          <p:nvPr/>
        </p:nvSpPr>
        <p:spPr bwMode="auto">
          <a:xfrm>
            <a:off x="6351241" y="1561944"/>
            <a:ext cx="3902318" cy="139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t" anchorCtr="0" compatLnSpc="1">
            <a:prstTxWarp prst="textNoShape">
              <a:avLst/>
            </a:prstTxWarp>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 b="1" dirty="0" err="1"/>
              <a:t>输出</a:t>
            </a:r>
            <a:endParaRPr lang="en" dirty="0"/>
          </a:p>
          <a:p>
            <a:pPr lvl="1">
              <a:buFont typeface="Wingdings" pitchFamily="2" charset="2"/>
              <a:buChar char="Ø"/>
            </a:pPr>
            <a:r>
              <a:rPr lang="en" dirty="0" err="1"/>
              <a:t>一系列的游走路径</a:t>
            </a:r>
            <a:endParaRPr lang="en" dirty="0"/>
          </a:p>
        </p:txBody>
      </p:sp>
      <p:grpSp>
        <p:nvGrpSpPr>
          <p:cNvPr id="11" name="组合 10">
            <a:extLst>
              <a:ext uri="{FF2B5EF4-FFF2-40B4-BE49-F238E27FC236}">
                <a16:creationId xmlns:a16="http://schemas.microsoft.com/office/drawing/2014/main" id="{C791A9D5-3BEE-3E24-DCDE-429434BD4BCC}"/>
              </a:ext>
            </a:extLst>
          </p:cNvPr>
          <p:cNvGrpSpPr/>
          <p:nvPr/>
        </p:nvGrpSpPr>
        <p:grpSpPr>
          <a:xfrm>
            <a:off x="10210800" y="466165"/>
            <a:ext cx="1891553" cy="595065"/>
            <a:chOff x="10210800" y="466165"/>
            <a:chExt cx="1891553" cy="595065"/>
          </a:xfrm>
        </p:grpSpPr>
        <p:sp>
          <p:nvSpPr>
            <p:cNvPr id="12" name="矩形 11">
              <a:extLst>
                <a:ext uri="{FF2B5EF4-FFF2-40B4-BE49-F238E27FC236}">
                  <a16:creationId xmlns:a16="http://schemas.microsoft.com/office/drawing/2014/main" id="{20052877-B99B-BF36-D52C-C7960E8D5801}"/>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4">
              <a:extLst>
                <a:ext uri="{FF2B5EF4-FFF2-40B4-BE49-F238E27FC236}">
                  <a16:creationId xmlns:a16="http://schemas.microsoft.com/office/drawing/2014/main" id="{5C0E529B-AA15-024C-CA59-A50D150F7EE0}"/>
                </a:ext>
              </a:extLst>
            </p:cNvPr>
            <p:cNvPicPr>
              <a:picLocks noChangeAspect="1"/>
            </p:cNvPicPr>
            <p:nvPr/>
          </p:nvPicPr>
          <p:blipFill>
            <a:blip r:embed="rId4"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62566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B37445-FB2E-0CAE-7656-E092F240ED9B}"/>
              </a:ext>
            </a:extLst>
          </p:cNvPr>
          <p:cNvSpPr>
            <a:spLocks noGrp="1"/>
          </p:cNvSpPr>
          <p:nvPr>
            <p:ph idx="1"/>
          </p:nvPr>
        </p:nvSpPr>
        <p:spPr>
          <a:xfrm>
            <a:off x="608330" y="1361085"/>
            <a:ext cx="4537340" cy="1293140"/>
          </a:xfrm>
        </p:spPr>
        <p:txBody>
          <a:bodyPr>
            <a:normAutofit/>
          </a:bodyPr>
          <a:lstStyle/>
          <a:p>
            <a:pPr marL="0" indent="0">
              <a:buNone/>
            </a:pPr>
            <a:r>
              <a:rPr kumimoji="1" lang="zh-CN" altLang="en-US" dirty="0"/>
              <a:t>学术</a:t>
            </a:r>
            <a:endParaRPr kumimoji="1" lang="en-US" altLang="zh-CN" dirty="0"/>
          </a:p>
          <a:p>
            <a:pPr marL="0" indent="0">
              <a:buNone/>
            </a:pPr>
            <a:r>
              <a:rPr kumimoji="1" lang="en-US" altLang="zh-CN" sz="1400" dirty="0"/>
              <a:t>2018</a:t>
            </a:r>
            <a:r>
              <a:rPr kumimoji="1" lang="zh-CN" altLang="en-US" sz="1400" dirty="0"/>
              <a:t>年刊登了约</a:t>
            </a:r>
            <a:r>
              <a:rPr kumimoji="1" lang="en-US" altLang="zh-CN" sz="1400" dirty="0"/>
              <a:t>1700</a:t>
            </a:r>
            <a:r>
              <a:rPr kumimoji="1" lang="zh-CN" altLang="en-US" sz="1400" dirty="0"/>
              <a:t>关于随机游走的文章</a:t>
            </a:r>
            <a:endParaRPr kumimoji="1" lang="en-US" altLang="zh-CN" sz="1400" dirty="0"/>
          </a:p>
          <a:p>
            <a:pPr marL="0" indent="0">
              <a:buNone/>
            </a:pPr>
            <a:endParaRPr kumimoji="1" lang="zh-CN" altLang="en-US" sz="2800" dirty="0"/>
          </a:p>
        </p:txBody>
      </p:sp>
      <p:sp>
        <p:nvSpPr>
          <p:cNvPr id="3" name="标题 2">
            <a:extLst>
              <a:ext uri="{FF2B5EF4-FFF2-40B4-BE49-F238E27FC236}">
                <a16:creationId xmlns:a16="http://schemas.microsoft.com/office/drawing/2014/main" id="{EEAE80B4-DB71-1FC0-EC36-B187B610311B}"/>
              </a:ext>
            </a:extLst>
          </p:cNvPr>
          <p:cNvSpPr>
            <a:spLocks noGrp="1"/>
          </p:cNvSpPr>
          <p:nvPr>
            <p:ph type="title"/>
          </p:nvPr>
        </p:nvSpPr>
        <p:spPr/>
        <p:txBody>
          <a:bodyPr>
            <a:normAutofit/>
          </a:bodyPr>
          <a:lstStyle/>
          <a:p>
            <a:r>
              <a:rPr kumimoji="1" lang="zh-CN" altLang="en-US" dirty="0"/>
              <a:t>图随机游走越来越被重视</a:t>
            </a:r>
          </a:p>
        </p:txBody>
      </p:sp>
      <p:pic>
        <p:nvPicPr>
          <p:cNvPr id="40962" name="Picture 2">
            <a:extLst>
              <a:ext uri="{FF2B5EF4-FFF2-40B4-BE49-F238E27FC236}">
                <a16:creationId xmlns:a16="http://schemas.microsoft.com/office/drawing/2014/main" id="{0C227827-6AD1-ED06-D790-B19370076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0" y="2483896"/>
            <a:ext cx="2819286" cy="398929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1">
            <a:extLst>
              <a:ext uri="{FF2B5EF4-FFF2-40B4-BE49-F238E27FC236}">
                <a16:creationId xmlns:a16="http://schemas.microsoft.com/office/drawing/2014/main" id="{A8BFB4C0-610E-172E-8CC3-9C64BDDA3229}"/>
              </a:ext>
            </a:extLst>
          </p:cNvPr>
          <p:cNvSpPr txBox="1">
            <a:spLocks/>
          </p:cNvSpPr>
          <p:nvPr/>
        </p:nvSpPr>
        <p:spPr bwMode="auto">
          <a:xfrm>
            <a:off x="6495716" y="1361085"/>
            <a:ext cx="4537340" cy="129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t" anchorCtr="0" compatLnSpc="1">
            <a:prstTxWarp prst="textNoShape">
              <a:avLst/>
            </a:prstTxWarp>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dirty="0"/>
              <a:t>工业</a:t>
            </a:r>
          </a:p>
          <a:p>
            <a:pPr marL="0" indent="0">
              <a:buFont typeface="Arial" panose="020B0604020202020204" pitchFamily="34" charset="0"/>
              <a:buNone/>
            </a:pPr>
            <a:r>
              <a:rPr kumimoji="1" lang="zh-CN" altLang="en-US" sz="1400" dirty="0"/>
              <a:t>许多大公司使用随机游走</a:t>
            </a:r>
          </a:p>
        </p:txBody>
      </p:sp>
      <p:pic>
        <p:nvPicPr>
          <p:cNvPr id="5" name="图片 4">
            <a:extLst>
              <a:ext uri="{FF2B5EF4-FFF2-40B4-BE49-F238E27FC236}">
                <a16:creationId xmlns:a16="http://schemas.microsoft.com/office/drawing/2014/main" id="{DA121672-C0AF-3A25-563D-79727C4BD7EF}"/>
              </a:ext>
            </a:extLst>
          </p:cNvPr>
          <p:cNvPicPr>
            <a:picLocks noChangeAspect="1"/>
          </p:cNvPicPr>
          <p:nvPr/>
        </p:nvPicPr>
        <p:blipFill>
          <a:blip r:embed="rId3"/>
          <a:stretch>
            <a:fillRect/>
          </a:stretch>
        </p:blipFill>
        <p:spPr>
          <a:xfrm>
            <a:off x="6495716" y="2821249"/>
            <a:ext cx="3314700" cy="3340100"/>
          </a:xfrm>
          <a:prstGeom prst="rect">
            <a:avLst/>
          </a:prstGeom>
        </p:spPr>
      </p:pic>
      <p:grpSp>
        <p:nvGrpSpPr>
          <p:cNvPr id="6" name="组合 5">
            <a:extLst>
              <a:ext uri="{FF2B5EF4-FFF2-40B4-BE49-F238E27FC236}">
                <a16:creationId xmlns:a16="http://schemas.microsoft.com/office/drawing/2014/main" id="{7DF8E60F-65BB-ECDC-4FFF-68FC8366A5BF}"/>
              </a:ext>
            </a:extLst>
          </p:cNvPr>
          <p:cNvGrpSpPr/>
          <p:nvPr/>
        </p:nvGrpSpPr>
        <p:grpSpPr>
          <a:xfrm>
            <a:off x="10210800" y="475130"/>
            <a:ext cx="1891553" cy="595065"/>
            <a:chOff x="10210800" y="466165"/>
            <a:chExt cx="1891553" cy="595065"/>
          </a:xfrm>
        </p:grpSpPr>
        <p:sp>
          <p:nvSpPr>
            <p:cNvPr id="7" name="矩形 6">
              <a:extLst>
                <a:ext uri="{FF2B5EF4-FFF2-40B4-BE49-F238E27FC236}">
                  <a16:creationId xmlns:a16="http://schemas.microsoft.com/office/drawing/2014/main" id="{23A47CE1-E6E5-345D-79CC-890F85E31692}"/>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4">
              <a:extLst>
                <a:ext uri="{FF2B5EF4-FFF2-40B4-BE49-F238E27FC236}">
                  <a16:creationId xmlns:a16="http://schemas.microsoft.com/office/drawing/2014/main" id="{D26E89EB-9E3C-43AB-00B3-0AE7FEB54C25}"/>
                </a:ext>
              </a:extLst>
            </p:cNvPr>
            <p:cNvPicPr>
              <a:picLocks noChangeAspect="1"/>
            </p:cNvPicPr>
            <p:nvPr/>
          </p:nvPicPr>
          <p:blipFill>
            <a:blip r:embed="rId4" cstate="print"/>
            <a:stretch>
              <a:fillRect/>
            </a:stretch>
          </p:blipFill>
          <p:spPr>
            <a:xfrm>
              <a:off x="10276444" y="466165"/>
              <a:ext cx="1760264" cy="595065"/>
            </a:xfrm>
            <a:prstGeom prst="rect">
              <a:avLst/>
            </a:prstGeom>
          </p:spPr>
        </p:pic>
      </p:grpSp>
      <p:grpSp>
        <p:nvGrpSpPr>
          <p:cNvPr id="9" name="组合 8">
            <a:extLst>
              <a:ext uri="{FF2B5EF4-FFF2-40B4-BE49-F238E27FC236}">
                <a16:creationId xmlns:a16="http://schemas.microsoft.com/office/drawing/2014/main" id="{4DFAF1FF-5394-4141-D2FE-5535482CBCF4}"/>
              </a:ext>
            </a:extLst>
          </p:cNvPr>
          <p:cNvGrpSpPr/>
          <p:nvPr/>
        </p:nvGrpSpPr>
        <p:grpSpPr>
          <a:xfrm>
            <a:off x="10210800" y="475130"/>
            <a:ext cx="1891553" cy="595065"/>
            <a:chOff x="10210800" y="466165"/>
            <a:chExt cx="1891553" cy="595065"/>
          </a:xfrm>
        </p:grpSpPr>
        <p:sp>
          <p:nvSpPr>
            <p:cNvPr id="10" name="矩形 9">
              <a:extLst>
                <a:ext uri="{FF2B5EF4-FFF2-40B4-BE49-F238E27FC236}">
                  <a16:creationId xmlns:a16="http://schemas.microsoft.com/office/drawing/2014/main" id="{1754B039-5E1D-1009-EA89-2AC3F4FAF49B}"/>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4">
              <a:extLst>
                <a:ext uri="{FF2B5EF4-FFF2-40B4-BE49-F238E27FC236}">
                  <a16:creationId xmlns:a16="http://schemas.microsoft.com/office/drawing/2014/main" id="{12C03D3B-F27D-ACDA-1CFB-619BF0AAC008}"/>
                </a:ext>
              </a:extLst>
            </p:cNvPr>
            <p:cNvPicPr>
              <a:picLocks noChangeAspect="1"/>
            </p:cNvPicPr>
            <p:nvPr/>
          </p:nvPicPr>
          <p:blipFill>
            <a:blip r:embed="rId4"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428748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991912-37BB-4763-B7EA-874EA5A756F4}"/>
              </a:ext>
            </a:extLst>
          </p:cNvPr>
          <p:cNvSpPr>
            <a:spLocks noGrp="1"/>
          </p:cNvSpPr>
          <p:nvPr>
            <p:ph idx="1"/>
          </p:nvPr>
        </p:nvSpPr>
        <p:spPr>
          <a:xfrm>
            <a:off x="608400" y="1490400"/>
            <a:ext cx="10969200" cy="4759200"/>
          </a:xfrm>
        </p:spPr>
        <p:txBody>
          <a:bodyPr/>
          <a:lstStyle/>
          <a:p>
            <a:pPr>
              <a:buFont typeface="Wingdings" panose="05000000000000000000" pitchFamily="2" charset="2"/>
              <a:buChar char="l"/>
            </a:pPr>
            <a:r>
              <a:rPr lang="zh-CN" altLang="en-US" dirty="0"/>
              <a:t>随机游走</a:t>
            </a:r>
            <a:endParaRPr lang="en-US" altLang="zh-CN" dirty="0"/>
          </a:p>
          <a:p>
            <a:pPr>
              <a:buFont typeface="Wingdings" pitchFamily="2" charset="2"/>
              <a:buChar char="Ø"/>
            </a:pPr>
            <a:r>
              <a:rPr lang="zh-CN" altLang="en-US" dirty="0">
                <a:solidFill>
                  <a:schemeClr val="tx1"/>
                </a:solidFill>
              </a:rPr>
              <a:t>本质上就是</a:t>
            </a:r>
            <a:r>
              <a:rPr lang="zh-CN" altLang="en-US" dirty="0">
                <a:solidFill>
                  <a:srgbClr val="FF0000"/>
                </a:solidFill>
              </a:rPr>
              <a:t>许多</a:t>
            </a:r>
            <a:r>
              <a:rPr lang="en-US" altLang="zh-CN" dirty="0">
                <a:solidFill>
                  <a:srgbClr val="FF0000"/>
                </a:solidFill>
              </a:rPr>
              <a:t>walker</a:t>
            </a:r>
            <a:r>
              <a:rPr lang="zh-CN" altLang="en-US" dirty="0">
                <a:solidFill>
                  <a:srgbClr val="FF0000"/>
                </a:solidFill>
              </a:rPr>
              <a:t>在图上顶点间以一定策略采样边，获取游走路径</a:t>
            </a:r>
            <a:endParaRPr lang="en-US" altLang="zh-CN" dirty="0">
              <a:solidFill>
                <a:srgbClr val="FF0000"/>
              </a:solidFill>
            </a:endParaRPr>
          </a:p>
          <a:p>
            <a:pPr>
              <a:buFont typeface="Wingdings" pitchFamily="2" charset="2"/>
              <a:buChar char="Ø"/>
            </a:pPr>
            <a:r>
              <a:rPr lang="zh-CN" altLang="en-US" dirty="0">
                <a:solidFill>
                  <a:schemeClr val="tx1"/>
                </a:solidFill>
              </a:rPr>
              <a:t>游走算法的共同点</a:t>
            </a:r>
            <a:r>
              <a:rPr lang="zh-CN" altLang="en-US" dirty="0">
                <a:solidFill>
                  <a:srgbClr val="FF0000"/>
                </a:solidFill>
              </a:rPr>
              <a:t>：采样一条边取决于边转移概率</a:t>
            </a:r>
            <a:endParaRPr lang="en-US" altLang="zh-CN" dirty="0">
              <a:solidFill>
                <a:srgbClr val="FF0000"/>
              </a:solidFill>
            </a:endParaRPr>
          </a:p>
          <a:p>
            <a:pPr marL="0" indent="0">
              <a:buNone/>
            </a:pPr>
            <a:endParaRPr lang="zh-CN" altLang="en-US" dirty="0"/>
          </a:p>
        </p:txBody>
      </p:sp>
      <p:grpSp>
        <p:nvGrpSpPr>
          <p:cNvPr id="27" name="组合 26">
            <a:extLst>
              <a:ext uri="{FF2B5EF4-FFF2-40B4-BE49-F238E27FC236}">
                <a16:creationId xmlns:a16="http://schemas.microsoft.com/office/drawing/2014/main" id="{A80E661A-F2BE-444C-AB5D-2201C8924ED8}"/>
              </a:ext>
            </a:extLst>
          </p:cNvPr>
          <p:cNvGrpSpPr/>
          <p:nvPr/>
        </p:nvGrpSpPr>
        <p:grpSpPr>
          <a:xfrm>
            <a:off x="830968" y="3506965"/>
            <a:ext cx="6931079" cy="1836044"/>
            <a:chOff x="1091214" y="950972"/>
            <a:chExt cx="6931079" cy="1836044"/>
          </a:xfrm>
        </p:grpSpPr>
        <p:sp>
          <p:nvSpPr>
            <p:cNvPr id="4" name="椭圆 3">
              <a:extLst>
                <a:ext uri="{FF2B5EF4-FFF2-40B4-BE49-F238E27FC236}">
                  <a16:creationId xmlns:a16="http://schemas.microsoft.com/office/drawing/2014/main" id="{1A0D4667-27E6-40BA-8824-A8335B2F23AA}"/>
                </a:ext>
              </a:extLst>
            </p:cNvPr>
            <p:cNvSpPr/>
            <p:nvPr/>
          </p:nvSpPr>
          <p:spPr>
            <a:xfrm>
              <a:off x="1305017" y="14026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092BA0F-1E6C-49F0-877C-070985980995}"/>
                </a:ext>
              </a:extLst>
            </p:cNvPr>
            <p:cNvSpPr/>
            <p:nvPr/>
          </p:nvSpPr>
          <p:spPr>
            <a:xfrm>
              <a:off x="2007833" y="2149876"/>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2604A33-DA04-4497-9E3A-73697184B649}"/>
                </a:ext>
              </a:extLst>
            </p:cNvPr>
            <p:cNvSpPr/>
            <p:nvPr/>
          </p:nvSpPr>
          <p:spPr>
            <a:xfrm>
              <a:off x="2647025" y="14026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55B13D5-3A3D-4D63-B39F-4C1EC61C3EFA}"/>
                </a:ext>
              </a:extLst>
            </p:cNvPr>
            <p:cNvSpPr/>
            <p:nvPr/>
          </p:nvSpPr>
          <p:spPr>
            <a:xfrm>
              <a:off x="1887984" y="1040167"/>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C39DBC0-2CE8-43E2-9B33-AA1AF25B96F9}"/>
                </a:ext>
              </a:extLst>
            </p:cNvPr>
            <p:cNvSpPr/>
            <p:nvPr/>
          </p:nvSpPr>
          <p:spPr>
            <a:xfrm>
              <a:off x="1856172" y="1642370"/>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E81B42F-5589-4FDA-90E6-EEC857A7B2BD}"/>
                </a:ext>
              </a:extLst>
            </p:cNvPr>
            <p:cNvSpPr/>
            <p:nvPr/>
          </p:nvSpPr>
          <p:spPr>
            <a:xfrm>
              <a:off x="2767614" y="2030027"/>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F73F9903-25D7-4FD4-86EC-44FC5F103F6E}"/>
                </a:ext>
              </a:extLst>
            </p:cNvPr>
            <p:cNvCxnSpPr>
              <a:stCxn id="7" idx="4"/>
              <a:endCxn id="8" idx="0"/>
            </p:cNvCxnSpPr>
            <p:nvPr/>
          </p:nvCxnSpPr>
          <p:spPr>
            <a:xfrm flipH="1">
              <a:off x="1976021" y="1279865"/>
              <a:ext cx="31812" cy="362505"/>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A373105A-A464-4ECF-BDF2-F2D1086CBD2A}"/>
                </a:ext>
              </a:extLst>
            </p:cNvPr>
            <p:cNvCxnSpPr>
              <a:cxnSpLocks/>
              <a:stCxn id="7" idx="3"/>
              <a:endCxn id="4" idx="6"/>
            </p:cNvCxnSpPr>
            <p:nvPr/>
          </p:nvCxnSpPr>
          <p:spPr>
            <a:xfrm flipH="1">
              <a:off x="1544715" y="1244762"/>
              <a:ext cx="378372" cy="277759"/>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B1D02074-CFB9-4479-A25E-FDC7B9743384}"/>
                </a:ext>
              </a:extLst>
            </p:cNvPr>
            <p:cNvCxnSpPr>
              <a:cxnSpLocks/>
              <a:stCxn id="8" idx="4"/>
              <a:endCxn id="5" idx="0"/>
            </p:cNvCxnSpPr>
            <p:nvPr/>
          </p:nvCxnSpPr>
          <p:spPr>
            <a:xfrm>
              <a:off x="1976021" y="1882068"/>
              <a:ext cx="151661" cy="267808"/>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E1EBFDA5-3D0B-4B72-8890-F8AF300558D1}"/>
                </a:ext>
              </a:extLst>
            </p:cNvPr>
            <p:cNvCxnSpPr>
              <a:cxnSpLocks/>
              <a:stCxn id="8" idx="6"/>
              <a:endCxn id="6" idx="3"/>
            </p:cNvCxnSpPr>
            <p:nvPr/>
          </p:nvCxnSpPr>
          <p:spPr>
            <a:xfrm flipV="1">
              <a:off x="2095870" y="1607267"/>
              <a:ext cx="586258" cy="154952"/>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1023ED64-A030-42B0-A55D-522B0DB1A8ED}"/>
                </a:ext>
              </a:extLst>
            </p:cNvPr>
            <p:cNvCxnSpPr>
              <a:cxnSpLocks/>
              <a:endCxn id="9" idx="0"/>
            </p:cNvCxnSpPr>
            <p:nvPr/>
          </p:nvCxnSpPr>
          <p:spPr>
            <a:xfrm>
              <a:off x="2782780" y="1614667"/>
              <a:ext cx="104683" cy="41536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E99CD0A2-138B-4869-9181-DF461906DA8A}"/>
                </a:ext>
              </a:extLst>
            </p:cNvPr>
            <p:cNvCxnSpPr>
              <a:cxnSpLocks/>
              <a:stCxn id="6" idx="4"/>
              <a:endCxn id="5" idx="6"/>
            </p:cNvCxnSpPr>
            <p:nvPr/>
          </p:nvCxnSpPr>
          <p:spPr>
            <a:xfrm flipH="1">
              <a:off x="2247531" y="1642370"/>
              <a:ext cx="519343" cy="627355"/>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1B91DB4D-76F4-4C31-9B9B-2CCECCDBCBC2}"/>
                </a:ext>
              </a:extLst>
            </p:cNvPr>
            <p:cNvCxnSpPr>
              <a:cxnSpLocks/>
              <a:stCxn id="4" idx="5"/>
              <a:endCxn id="8" idx="2"/>
            </p:cNvCxnSpPr>
            <p:nvPr/>
          </p:nvCxnSpPr>
          <p:spPr>
            <a:xfrm>
              <a:off x="1509612" y="1607267"/>
              <a:ext cx="346560" cy="154952"/>
            </a:xfrm>
            <a:prstGeom prst="line">
              <a:avLst/>
            </a:prstGeom>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F5444607-74A4-48A6-813D-1BAA1CEA3FB4}"/>
                </a:ext>
              </a:extLst>
            </p:cNvPr>
            <p:cNvSpPr txBox="1"/>
            <p:nvPr/>
          </p:nvSpPr>
          <p:spPr>
            <a:xfrm>
              <a:off x="1091214" y="1113981"/>
              <a:ext cx="247834" cy="369332"/>
            </a:xfrm>
            <a:prstGeom prst="rect">
              <a:avLst/>
            </a:prstGeom>
            <a:noFill/>
          </p:spPr>
          <p:txBody>
            <a:bodyPr wrap="square" rtlCol="0">
              <a:spAutoFit/>
            </a:bodyPr>
            <a:lstStyle/>
            <a:p>
              <a:r>
                <a:rPr lang="en-US" altLang="zh-CN"/>
                <a:t>A</a:t>
              </a:r>
              <a:endParaRPr lang="zh-CN" altLang="en-US"/>
            </a:p>
          </p:txBody>
        </p:sp>
        <p:sp>
          <p:nvSpPr>
            <p:cNvPr id="18" name="文本框 17">
              <a:extLst>
                <a:ext uri="{FF2B5EF4-FFF2-40B4-BE49-F238E27FC236}">
                  <a16:creationId xmlns:a16="http://schemas.microsoft.com/office/drawing/2014/main" id="{F4DDF062-642A-4C67-82D7-F96520B72611}"/>
                </a:ext>
              </a:extLst>
            </p:cNvPr>
            <p:cNvSpPr txBox="1"/>
            <p:nvPr/>
          </p:nvSpPr>
          <p:spPr>
            <a:xfrm>
              <a:off x="2064078" y="950972"/>
              <a:ext cx="247834" cy="369332"/>
            </a:xfrm>
            <a:prstGeom prst="rect">
              <a:avLst/>
            </a:prstGeom>
            <a:noFill/>
          </p:spPr>
          <p:txBody>
            <a:bodyPr wrap="square" rtlCol="0">
              <a:spAutoFit/>
            </a:bodyPr>
            <a:lstStyle/>
            <a:p>
              <a:r>
                <a:rPr lang="en-US" altLang="zh-CN"/>
                <a:t>B</a:t>
              </a:r>
              <a:endParaRPr lang="zh-CN" altLang="en-US"/>
            </a:p>
          </p:txBody>
        </p:sp>
        <p:sp>
          <p:nvSpPr>
            <p:cNvPr id="19" name="文本框 36">
              <a:extLst>
                <a:ext uri="{FF2B5EF4-FFF2-40B4-BE49-F238E27FC236}">
                  <a16:creationId xmlns:a16="http://schemas.microsoft.com/office/drawing/2014/main" id="{38A5B558-27BC-4CB0-A794-CCF23EA0A157}"/>
                </a:ext>
              </a:extLst>
            </p:cNvPr>
            <p:cNvSpPr txBox="1"/>
            <p:nvPr/>
          </p:nvSpPr>
          <p:spPr>
            <a:xfrm>
              <a:off x="2039644" y="1387995"/>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C</a:t>
              </a:r>
              <a:endParaRPr lang="zh-CN" altLang="en-US"/>
            </a:p>
          </p:txBody>
        </p:sp>
        <p:sp>
          <p:nvSpPr>
            <p:cNvPr id="20" name="文本框 36">
              <a:extLst>
                <a:ext uri="{FF2B5EF4-FFF2-40B4-BE49-F238E27FC236}">
                  <a16:creationId xmlns:a16="http://schemas.microsoft.com/office/drawing/2014/main" id="{4BB46DFD-BABD-42F8-9A10-F330C8B85427}"/>
                </a:ext>
              </a:extLst>
            </p:cNvPr>
            <p:cNvSpPr txBox="1"/>
            <p:nvPr/>
          </p:nvSpPr>
          <p:spPr>
            <a:xfrm>
              <a:off x="2901889" y="1337855"/>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D</a:t>
              </a:r>
              <a:endParaRPr lang="zh-CN" altLang="en-US"/>
            </a:p>
          </p:txBody>
        </p:sp>
        <p:sp>
          <p:nvSpPr>
            <p:cNvPr id="21" name="文本框 36">
              <a:extLst>
                <a:ext uri="{FF2B5EF4-FFF2-40B4-BE49-F238E27FC236}">
                  <a16:creationId xmlns:a16="http://schemas.microsoft.com/office/drawing/2014/main" id="{790AA353-9AA2-4F44-8E5F-B091F9A5ACF1}"/>
                </a:ext>
              </a:extLst>
            </p:cNvPr>
            <p:cNvSpPr txBox="1"/>
            <p:nvPr/>
          </p:nvSpPr>
          <p:spPr>
            <a:xfrm>
              <a:off x="1991927" y="2417684"/>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E</a:t>
              </a:r>
              <a:endParaRPr lang="zh-CN" altLang="en-US"/>
            </a:p>
          </p:txBody>
        </p:sp>
        <p:sp>
          <p:nvSpPr>
            <p:cNvPr id="22" name="文本框 36">
              <a:extLst>
                <a:ext uri="{FF2B5EF4-FFF2-40B4-BE49-F238E27FC236}">
                  <a16:creationId xmlns:a16="http://schemas.microsoft.com/office/drawing/2014/main" id="{C6E2CD6B-1849-4B64-A205-AF6215F556DC}"/>
                </a:ext>
              </a:extLst>
            </p:cNvPr>
            <p:cNvSpPr txBox="1"/>
            <p:nvPr/>
          </p:nvSpPr>
          <p:spPr>
            <a:xfrm>
              <a:off x="3025806" y="2149876"/>
              <a:ext cx="247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F</a:t>
              </a:r>
              <a:endParaRPr lang="zh-CN" altLang="en-US" dirty="0"/>
            </a:p>
          </p:txBody>
        </p:sp>
        <p:pic>
          <p:nvPicPr>
            <p:cNvPr id="23" name="图片 22">
              <a:extLst>
                <a:ext uri="{FF2B5EF4-FFF2-40B4-BE49-F238E27FC236}">
                  <a16:creationId xmlns:a16="http://schemas.microsoft.com/office/drawing/2014/main" id="{A60422DB-3B5A-478A-A621-EC3C13D46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530" y="1707187"/>
              <a:ext cx="369332" cy="369332"/>
            </a:xfrm>
            <a:prstGeom prst="rect">
              <a:avLst/>
            </a:prstGeom>
          </p:spPr>
        </p:pic>
        <p:sp>
          <p:nvSpPr>
            <p:cNvPr id="24" name="箭头: 右 23">
              <a:extLst>
                <a:ext uri="{FF2B5EF4-FFF2-40B4-BE49-F238E27FC236}">
                  <a16:creationId xmlns:a16="http://schemas.microsoft.com/office/drawing/2014/main" id="{DAF8BD07-6002-4A09-B442-7F3B35E010C2}"/>
                </a:ext>
              </a:extLst>
            </p:cNvPr>
            <p:cNvSpPr/>
            <p:nvPr/>
          </p:nvSpPr>
          <p:spPr>
            <a:xfrm>
              <a:off x="3401443" y="1665027"/>
              <a:ext cx="518974" cy="13370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E1377358-F181-4556-ADB0-339BE7C07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540" y="1424266"/>
              <a:ext cx="369332" cy="369332"/>
            </a:xfrm>
            <a:prstGeom prst="rect">
              <a:avLst/>
            </a:prstGeom>
          </p:spPr>
        </p:pic>
        <p:sp>
          <p:nvSpPr>
            <p:cNvPr id="26" name="文本框 25">
              <a:extLst>
                <a:ext uri="{FF2B5EF4-FFF2-40B4-BE49-F238E27FC236}">
                  <a16:creationId xmlns:a16="http://schemas.microsoft.com/office/drawing/2014/main" id="{79C2B664-26C1-4826-B1D2-A9F38024EB83}"/>
                </a:ext>
              </a:extLst>
            </p:cNvPr>
            <p:cNvSpPr txBox="1"/>
            <p:nvPr/>
          </p:nvSpPr>
          <p:spPr>
            <a:xfrm>
              <a:off x="4599154" y="1283153"/>
              <a:ext cx="3423139" cy="954107"/>
            </a:xfrm>
            <a:prstGeom prst="rect">
              <a:avLst/>
            </a:prstGeom>
            <a:noFill/>
          </p:spPr>
          <p:txBody>
            <a:bodyPr wrap="square" rtlCol="0">
              <a:spAutoFit/>
            </a:bodyPr>
            <a:lstStyle/>
            <a:p>
              <a:r>
                <a:rPr lang="zh-CN" altLang="en-US" sz="1400" dirty="0"/>
                <a:t>游走路径 </a:t>
              </a:r>
              <a:endParaRPr lang="en-US" altLang="zh-CN" sz="1400" dirty="0"/>
            </a:p>
            <a:p>
              <a:pPr marL="342900" indent="-342900">
                <a:buFont typeface="+mj-ea"/>
                <a:buAutoNum type="circleNumDbPlain"/>
              </a:pPr>
              <a:r>
                <a:rPr lang="en-US" altLang="zh-CN" sz="1400" dirty="0"/>
                <a:t>C B A C D E C……</a:t>
              </a:r>
            </a:p>
            <a:p>
              <a:pPr marL="342900" indent="-342900">
                <a:buFont typeface="+mj-ea"/>
                <a:buAutoNum type="circleNumDbPlain"/>
              </a:pPr>
              <a:r>
                <a:rPr lang="en-US" altLang="zh-CN" sz="1400" dirty="0">
                  <a:solidFill>
                    <a:srgbClr val="28FC36"/>
                  </a:solidFill>
                </a:rPr>
                <a:t>B</a:t>
              </a:r>
              <a:r>
                <a:rPr lang="zh-CN" altLang="en-US" sz="1400" dirty="0">
                  <a:solidFill>
                    <a:srgbClr val="28FC36"/>
                  </a:solidFill>
                </a:rPr>
                <a:t>ＣＤＦＤＣＡ</a:t>
              </a:r>
              <a:r>
                <a:rPr lang="en-US" altLang="zh-CN" sz="1400" dirty="0"/>
                <a:t>……</a:t>
              </a:r>
            </a:p>
            <a:p>
              <a:pPr marL="342900" indent="-342900">
                <a:buFont typeface="+mj-ea"/>
                <a:buAutoNum type="circleNumDbPlain"/>
              </a:pPr>
              <a:r>
                <a:rPr lang="en-US" altLang="zh-CN" sz="1400" dirty="0"/>
                <a:t>……</a:t>
              </a:r>
              <a:endParaRPr lang="zh-CN" altLang="en-US" dirty="0"/>
            </a:p>
          </p:txBody>
        </p:sp>
      </p:grpSp>
      <p:pic>
        <p:nvPicPr>
          <p:cNvPr id="58" name="图片 57">
            <a:extLst>
              <a:ext uri="{FF2B5EF4-FFF2-40B4-BE49-F238E27FC236}">
                <a16:creationId xmlns:a16="http://schemas.microsoft.com/office/drawing/2014/main" id="{543B309D-86AF-47B2-8CD6-AAEEF30E5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996" y="4095212"/>
            <a:ext cx="369332" cy="369332"/>
          </a:xfrm>
          <a:prstGeom prst="rect">
            <a:avLst/>
          </a:prstGeom>
        </p:spPr>
      </p:pic>
      <p:pic>
        <p:nvPicPr>
          <p:cNvPr id="63" name="图片 62">
            <a:extLst>
              <a:ext uri="{FF2B5EF4-FFF2-40B4-BE49-F238E27FC236}">
                <a16:creationId xmlns:a16="http://schemas.microsoft.com/office/drawing/2014/main" id="{81DE4463-E307-43F2-8F04-28AE30DD8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852" y="3775419"/>
            <a:ext cx="446788" cy="446788"/>
          </a:xfrm>
          <a:prstGeom prst="rect">
            <a:avLst/>
          </a:prstGeom>
        </p:spPr>
      </p:pic>
      <p:pic>
        <p:nvPicPr>
          <p:cNvPr id="64" name="图片 63">
            <a:extLst>
              <a:ext uri="{FF2B5EF4-FFF2-40B4-BE49-F238E27FC236}">
                <a16:creationId xmlns:a16="http://schemas.microsoft.com/office/drawing/2014/main" id="{910A3E61-0A22-451E-8C92-13E26BEEF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762" y="4197405"/>
            <a:ext cx="361870" cy="361870"/>
          </a:xfrm>
          <a:prstGeom prst="rect">
            <a:avLst/>
          </a:prstGeom>
        </p:spPr>
      </p:pic>
      <p:sp>
        <p:nvSpPr>
          <p:cNvPr id="65" name="文本框 64">
            <a:extLst>
              <a:ext uri="{FF2B5EF4-FFF2-40B4-BE49-F238E27FC236}">
                <a16:creationId xmlns:a16="http://schemas.microsoft.com/office/drawing/2014/main" id="{A53F3D77-7546-4EEB-85C2-6697E4BBC567}"/>
              </a:ext>
            </a:extLst>
          </p:cNvPr>
          <p:cNvSpPr txBox="1"/>
          <p:nvPr/>
        </p:nvSpPr>
        <p:spPr>
          <a:xfrm>
            <a:off x="1835624" y="5334476"/>
            <a:ext cx="3564959" cy="369332"/>
          </a:xfrm>
          <a:prstGeom prst="rect">
            <a:avLst/>
          </a:prstGeom>
          <a:noFill/>
        </p:spPr>
        <p:txBody>
          <a:bodyPr wrap="square" rtlCol="0">
            <a:spAutoFit/>
          </a:bodyPr>
          <a:lstStyle/>
          <a:p>
            <a:r>
              <a:rPr lang="zh-CN" altLang="en-US" spc="150" dirty="0">
                <a:solidFill>
                  <a:sysClr val="windowText" lastClr="000000">
                    <a:lumMod val="75000"/>
                    <a:lumOff val="25000"/>
                  </a:sysClr>
                </a:solidFill>
                <a:latin typeface="微软雅黑" panose="020B0503020204020204" pitchFamily="34" charset="-122"/>
              </a:rPr>
              <a:t>在图上随机游走获取路径集合</a:t>
            </a:r>
          </a:p>
        </p:txBody>
      </p:sp>
      <p:grpSp>
        <p:nvGrpSpPr>
          <p:cNvPr id="69" name="组合 68">
            <a:extLst>
              <a:ext uri="{FF2B5EF4-FFF2-40B4-BE49-F238E27FC236}">
                <a16:creationId xmlns:a16="http://schemas.microsoft.com/office/drawing/2014/main" id="{9E082E16-32CC-439E-A08F-AE54712E5B66}"/>
              </a:ext>
            </a:extLst>
          </p:cNvPr>
          <p:cNvGrpSpPr/>
          <p:nvPr/>
        </p:nvGrpSpPr>
        <p:grpSpPr>
          <a:xfrm>
            <a:off x="7324656" y="2002072"/>
            <a:ext cx="3525810" cy="3340937"/>
            <a:chOff x="7496878" y="2331252"/>
            <a:chExt cx="3525810" cy="3340937"/>
          </a:xfrm>
        </p:grpSpPr>
        <p:grpSp>
          <p:nvGrpSpPr>
            <p:cNvPr id="57" name="组合 56">
              <a:extLst>
                <a:ext uri="{FF2B5EF4-FFF2-40B4-BE49-F238E27FC236}">
                  <a16:creationId xmlns:a16="http://schemas.microsoft.com/office/drawing/2014/main" id="{65A47818-C420-4F42-A025-BFBD178880DE}"/>
                </a:ext>
              </a:extLst>
            </p:cNvPr>
            <p:cNvGrpSpPr/>
            <p:nvPr/>
          </p:nvGrpSpPr>
          <p:grpSpPr>
            <a:xfrm>
              <a:off x="7496878" y="3031724"/>
              <a:ext cx="3099196" cy="2640465"/>
              <a:chOff x="6004114" y="2357663"/>
              <a:chExt cx="4472111" cy="3710794"/>
            </a:xfrm>
          </p:grpSpPr>
          <p:sp>
            <p:nvSpPr>
              <p:cNvPr id="28" name="椭圆 27">
                <a:extLst>
                  <a:ext uri="{FF2B5EF4-FFF2-40B4-BE49-F238E27FC236}">
                    <a16:creationId xmlns:a16="http://schemas.microsoft.com/office/drawing/2014/main" id="{EE233C5F-9D7F-4B4B-BE30-DE5960141973}"/>
                  </a:ext>
                </a:extLst>
              </p:cNvPr>
              <p:cNvSpPr/>
              <p:nvPr/>
            </p:nvSpPr>
            <p:spPr>
              <a:xfrm>
                <a:off x="7775357" y="3871031"/>
                <a:ext cx="712503" cy="71250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5C3A3EC-9EB0-4C55-89F4-C2CD3FAFEE1E}"/>
                  </a:ext>
                </a:extLst>
              </p:cNvPr>
              <p:cNvSpPr txBox="1"/>
              <p:nvPr/>
            </p:nvSpPr>
            <p:spPr>
              <a:xfrm>
                <a:off x="7940131" y="3934894"/>
                <a:ext cx="382954" cy="584775"/>
              </a:xfrm>
              <a:prstGeom prst="rect">
                <a:avLst/>
              </a:prstGeom>
              <a:noFill/>
            </p:spPr>
            <p:txBody>
              <a:bodyPr wrap="square" rtlCol="0">
                <a:spAutoFit/>
              </a:bodyPr>
              <a:lstStyle/>
              <a:p>
                <a:r>
                  <a:rPr lang="en-US" altLang="zh-CN" sz="3200" i="1">
                    <a:latin typeface="Times New Roman" panose="02020603050405020304" pitchFamily="18" charset="0"/>
                    <a:cs typeface="Times New Roman" panose="02020603050405020304" pitchFamily="18" charset="0"/>
                  </a:rPr>
                  <a:t>v</a:t>
                </a:r>
                <a:endParaRPr lang="zh-CN" altLang="en-US" sz="3200" i="1">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2CBCD99F-004F-4A92-8986-F127C3B157EF}"/>
                  </a:ext>
                </a:extLst>
              </p:cNvPr>
              <p:cNvSpPr/>
              <p:nvPr/>
            </p:nvSpPr>
            <p:spPr>
              <a:xfrm>
                <a:off x="9271353" y="4718962"/>
                <a:ext cx="712503" cy="71250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9A8CCFFD-6C02-4328-8520-D8F944327988}"/>
                  </a:ext>
                </a:extLst>
              </p:cNvPr>
              <p:cNvSpPr txBox="1"/>
              <p:nvPr/>
            </p:nvSpPr>
            <p:spPr>
              <a:xfrm>
                <a:off x="9436127" y="4782824"/>
                <a:ext cx="922868"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400" i="1" dirty="0">
                    <a:latin typeface="Times New Roman" panose="02020603050405020304" pitchFamily="18" charset="0"/>
                    <a:cs typeface="Times New Roman" panose="02020603050405020304" pitchFamily="18" charset="0"/>
                  </a:rPr>
                  <a:t>2</a:t>
                </a:r>
                <a:endParaRPr lang="zh-CN" altLang="en-US" sz="3200" i="1"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4FF0E3FB-16AE-4BAF-9041-456F4CCC1C8B}"/>
                  </a:ext>
                </a:extLst>
              </p:cNvPr>
              <p:cNvSpPr/>
              <p:nvPr/>
            </p:nvSpPr>
            <p:spPr>
              <a:xfrm>
                <a:off x="6719627" y="2965822"/>
                <a:ext cx="712503" cy="712503"/>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5C5E308-1A72-476E-BDAA-EE871A84C1A7}"/>
                  </a:ext>
                </a:extLst>
              </p:cNvPr>
              <p:cNvSpPr txBox="1"/>
              <p:nvPr/>
            </p:nvSpPr>
            <p:spPr>
              <a:xfrm>
                <a:off x="6857699" y="2938432"/>
                <a:ext cx="739204"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600" i="1" dirty="0">
                    <a:latin typeface="Times New Roman" panose="02020603050405020304" pitchFamily="18" charset="0"/>
                    <a:cs typeface="Times New Roman" panose="02020603050405020304" pitchFamily="18" charset="0"/>
                  </a:rPr>
                  <a:t>0</a:t>
                </a:r>
                <a:endParaRPr lang="zh-CN" altLang="en-US" sz="3200" i="1"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4735F07A-1D98-4743-A379-29225B49C15B}"/>
                  </a:ext>
                </a:extLst>
              </p:cNvPr>
              <p:cNvSpPr/>
              <p:nvPr/>
            </p:nvSpPr>
            <p:spPr>
              <a:xfrm>
                <a:off x="9079875" y="3046508"/>
                <a:ext cx="712503" cy="71250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5DA51222-FB07-417E-A14A-E8920CE8A8E4}"/>
                  </a:ext>
                </a:extLst>
              </p:cNvPr>
              <p:cNvSpPr txBox="1"/>
              <p:nvPr/>
            </p:nvSpPr>
            <p:spPr>
              <a:xfrm>
                <a:off x="9244648" y="3046507"/>
                <a:ext cx="735065" cy="821817"/>
              </a:xfrm>
              <a:prstGeom prst="rect">
                <a:avLst/>
              </a:prstGeom>
              <a:noFill/>
            </p:spPr>
            <p:txBody>
              <a:bodyPr wrap="square" rtlCol="0">
                <a:spAutoFit/>
              </a:bodyPr>
              <a:lstStyle/>
              <a:p>
                <a:r>
                  <a:rPr lang="en-US" altLang="zh-CN" sz="3200" i="1" dirty="0">
                    <a:latin typeface="Times New Roman" panose="02020603050405020304" pitchFamily="18" charset="0"/>
                    <a:cs typeface="Times New Roman" panose="02020603050405020304" pitchFamily="18" charset="0"/>
                  </a:rPr>
                  <a:t>x</a:t>
                </a:r>
                <a:r>
                  <a:rPr lang="en-US" altLang="zh-CN" sz="1400" i="1" dirty="0">
                    <a:latin typeface="Times New Roman" panose="02020603050405020304" pitchFamily="18" charset="0"/>
                    <a:cs typeface="Times New Roman" panose="02020603050405020304" pitchFamily="18" charset="0"/>
                  </a:rPr>
                  <a:t>1</a:t>
                </a:r>
                <a:endParaRPr lang="zh-CN" altLang="en-US" sz="3200" i="1"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82FF1765-7F62-40AE-ADCF-0093AB223CD6}"/>
                  </a:ext>
                </a:extLst>
              </p:cNvPr>
              <p:cNvSpPr/>
              <p:nvPr/>
            </p:nvSpPr>
            <p:spPr>
              <a:xfrm>
                <a:off x="6501447" y="4992576"/>
                <a:ext cx="712503" cy="71250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E24060A-FC6A-4C3A-96B4-5A28DD700258}"/>
                  </a:ext>
                </a:extLst>
              </p:cNvPr>
              <p:cNvSpPr txBox="1"/>
              <p:nvPr/>
            </p:nvSpPr>
            <p:spPr>
              <a:xfrm>
                <a:off x="6692925" y="4992576"/>
                <a:ext cx="382954" cy="584775"/>
              </a:xfrm>
              <a:prstGeom prst="rect">
                <a:avLst/>
              </a:prstGeom>
              <a:noFill/>
            </p:spPr>
            <p:txBody>
              <a:bodyPr wrap="square" rtlCol="0">
                <a:spAutoFit/>
              </a:bodyPr>
              <a:lstStyle/>
              <a:p>
                <a:r>
                  <a:rPr lang="en-US" altLang="zh-CN" sz="3200" i="1">
                    <a:latin typeface="Times New Roman" panose="02020603050405020304" pitchFamily="18" charset="0"/>
                    <a:cs typeface="Times New Roman" panose="02020603050405020304" pitchFamily="18" charset="0"/>
                  </a:rPr>
                  <a:t>t</a:t>
                </a:r>
                <a:endParaRPr lang="zh-CN" altLang="en-US" sz="3200" i="1">
                  <a:latin typeface="Times New Roman" panose="02020603050405020304" pitchFamily="18" charset="0"/>
                  <a:cs typeface="Times New Roman" panose="02020603050405020304" pitchFamily="18" charset="0"/>
                </a:endParaRPr>
              </a:p>
            </p:txBody>
          </p:sp>
          <p:cxnSp>
            <p:nvCxnSpPr>
              <p:cNvPr id="38" name="直接连接符 37">
                <a:extLst>
                  <a:ext uri="{FF2B5EF4-FFF2-40B4-BE49-F238E27FC236}">
                    <a16:creationId xmlns:a16="http://schemas.microsoft.com/office/drawing/2014/main" id="{4136D3CB-2082-4015-92CE-4CA937DC8AEA}"/>
                  </a:ext>
                </a:extLst>
              </p:cNvPr>
              <p:cNvCxnSpPr>
                <a:stCxn id="32" idx="5"/>
                <a:endCxn id="28" idx="1"/>
              </p:cNvCxnSpPr>
              <p:nvPr/>
            </p:nvCxnSpPr>
            <p:spPr>
              <a:xfrm>
                <a:off x="7327786" y="3573981"/>
                <a:ext cx="551915" cy="401394"/>
              </a:xfrm>
              <a:prstGeom prst="line">
                <a:avLst/>
              </a:prstGeom>
              <a:ln w="28575">
                <a:solidFill>
                  <a:schemeClr val="accent4"/>
                </a:solidFill>
              </a:ln>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8825A847-C401-4943-B90A-85EA99E72DF0}"/>
                  </a:ext>
                </a:extLst>
              </p:cNvPr>
              <p:cNvCxnSpPr>
                <a:cxnSpLocks/>
                <a:stCxn id="28" idx="5"/>
                <a:endCxn id="30" idx="1"/>
              </p:cNvCxnSpPr>
              <p:nvPr/>
            </p:nvCxnSpPr>
            <p:spPr>
              <a:xfrm>
                <a:off x="8383516" y="4479190"/>
                <a:ext cx="992181" cy="344116"/>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7F77B658-0730-4C09-BF2C-A1EA39960732}"/>
                  </a:ext>
                </a:extLst>
              </p:cNvPr>
              <p:cNvCxnSpPr>
                <a:cxnSpLocks/>
                <a:stCxn id="28" idx="7"/>
                <a:endCxn id="34" idx="3"/>
              </p:cNvCxnSpPr>
              <p:nvPr/>
            </p:nvCxnSpPr>
            <p:spPr>
              <a:xfrm flipV="1">
                <a:off x="8383516" y="3654667"/>
                <a:ext cx="800703" cy="320708"/>
              </a:xfrm>
              <a:prstGeom prst="line">
                <a:avLst/>
              </a:prstGeom>
              <a:ln w="28575">
                <a:solidFill>
                  <a:schemeClr val="accent6"/>
                </a:solidFill>
              </a:ln>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B23F55BB-E9F4-46D7-AE27-D039272BB015}"/>
                  </a:ext>
                </a:extLst>
              </p:cNvPr>
              <p:cNvCxnSpPr>
                <a:cxnSpLocks/>
                <a:stCxn id="36" idx="7"/>
              </p:cNvCxnSpPr>
              <p:nvPr/>
            </p:nvCxnSpPr>
            <p:spPr>
              <a:xfrm flipV="1">
                <a:off x="7109606" y="4455114"/>
                <a:ext cx="770095" cy="641806"/>
              </a:xfrm>
              <a:prstGeom prst="line">
                <a:avLst/>
              </a:prstGeom>
              <a:ln w="28575">
                <a:solidFill>
                  <a:srgbClr val="7030A0"/>
                </a:solidFill>
              </a:ln>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145E7507-1C70-43C3-8FDB-44F681A4215F}"/>
                  </a:ext>
                </a:extLst>
              </p:cNvPr>
              <p:cNvCxnSpPr>
                <a:cxnSpLocks/>
                <a:stCxn id="37" idx="0"/>
                <a:endCxn id="32" idx="4"/>
              </p:cNvCxnSpPr>
              <p:nvPr/>
            </p:nvCxnSpPr>
            <p:spPr>
              <a:xfrm flipV="1">
                <a:off x="6884402" y="3678325"/>
                <a:ext cx="191477" cy="1314251"/>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80BF651-3CBE-40F5-8518-B7EA4F19DE16}"/>
                  </a:ext>
                </a:extLst>
              </p:cNvPr>
              <p:cNvCxnSpPr>
                <a:cxnSpLocks/>
                <a:endCxn id="32" idx="2"/>
              </p:cNvCxnSpPr>
              <p:nvPr/>
            </p:nvCxnSpPr>
            <p:spPr>
              <a:xfrm flipV="1">
                <a:off x="6004114" y="3322074"/>
                <a:ext cx="715513" cy="80685"/>
              </a:xfrm>
              <a:prstGeom prst="line">
                <a:avLst/>
              </a:prstGeom>
              <a:ln w="28575"/>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8B53005F-6AAD-4C66-A2ED-64F3F54651DF}"/>
                  </a:ext>
                </a:extLst>
              </p:cNvPr>
              <p:cNvCxnSpPr>
                <a:cxnSpLocks/>
                <a:endCxn id="32" idx="1"/>
              </p:cNvCxnSpPr>
              <p:nvPr/>
            </p:nvCxnSpPr>
            <p:spPr>
              <a:xfrm>
                <a:off x="6251440" y="2660199"/>
                <a:ext cx="572531" cy="409967"/>
              </a:xfrm>
              <a:prstGeom prst="line">
                <a:avLst/>
              </a:prstGeom>
              <a:ln w="28575"/>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0AB93197-9C7C-4B63-B877-F373B3036FB2}"/>
                  </a:ext>
                </a:extLst>
              </p:cNvPr>
              <p:cNvCxnSpPr>
                <a:cxnSpLocks/>
                <a:endCxn id="33" idx="0"/>
              </p:cNvCxnSpPr>
              <p:nvPr/>
            </p:nvCxnSpPr>
            <p:spPr>
              <a:xfrm>
                <a:off x="7213949" y="2357663"/>
                <a:ext cx="13352" cy="580769"/>
              </a:xfrm>
              <a:prstGeom prst="line">
                <a:avLst/>
              </a:prstGeom>
              <a:ln w="28575"/>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82C068CD-0B9E-4D28-A720-3B7DF67AFFB6}"/>
                  </a:ext>
                </a:extLst>
              </p:cNvPr>
              <p:cNvCxnSpPr>
                <a:cxnSpLocks/>
                <a:endCxn id="36" idx="3"/>
              </p:cNvCxnSpPr>
              <p:nvPr/>
            </p:nvCxnSpPr>
            <p:spPr>
              <a:xfrm flipV="1">
                <a:off x="6162783" y="5600735"/>
                <a:ext cx="443008"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629DDE8C-91A8-49E7-AB45-A82C617DC9A7}"/>
                  </a:ext>
                </a:extLst>
              </p:cNvPr>
              <p:cNvCxnSpPr>
                <a:cxnSpLocks/>
                <a:stCxn id="36" idx="5"/>
              </p:cNvCxnSpPr>
              <p:nvPr/>
            </p:nvCxnSpPr>
            <p:spPr>
              <a:xfrm>
                <a:off x="7109606" y="5600735"/>
                <a:ext cx="494137" cy="467722"/>
              </a:xfrm>
              <a:prstGeom prst="line">
                <a:avLst/>
              </a:prstGeom>
              <a:ln w="28575"/>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CCCBB7AD-151D-4507-9335-4E14A12EB78B}"/>
                  </a:ext>
                </a:extLst>
              </p:cNvPr>
              <p:cNvCxnSpPr>
                <a:cxnSpLocks/>
              </p:cNvCxnSpPr>
              <p:nvPr/>
            </p:nvCxnSpPr>
            <p:spPr>
              <a:xfrm>
                <a:off x="9979714" y="5229537"/>
                <a:ext cx="496511" cy="201926"/>
              </a:xfrm>
              <a:prstGeom prst="line">
                <a:avLst/>
              </a:prstGeom>
              <a:ln w="28575"/>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844C1660-ED9C-4132-8CE0-BEA7E844582B}"/>
                  </a:ext>
                </a:extLst>
              </p:cNvPr>
              <p:cNvCxnSpPr>
                <a:cxnSpLocks/>
              </p:cNvCxnSpPr>
              <p:nvPr/>
            </p:nvCxnSpPr>
            <p:spPr>
              <a:xfrm flipV="1">
                <a:off x="9879512" y="4458506"/>
                <a:ext cx="479482" cy="383801"/>
              </a:xfrm>
              <a:prstGeom prst="line">
                <a:avLst/>
              </a:prstGeom>
              <a:ln w="28575"/>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B60A0047-23CE-4A26-B62A-F201B45C367D}"/>
                  </a:ext>
                </a:extLst>
              </p:cNvPr>
              <p:cNvCxnSpPr>
                <a:cxnSpLocks/>
              </p:cNvCxnSpPr>
              <p:nvPr/>
            </p:nvCxnSpPr>
            <p:spPr>
              <a:xfrm>
                <a:off x="9790426" y="3336979"/>
                <a:ext cx="602317" cy="65780"/>
              </a:xfrm>
              <a:prstGeom prst="line">
                <a:avLst/>
              </a:prstGeom>
              <a:ln w="28575"/>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F4F68478-C540-45E8-A148-5FBE840E2A93}"/>
                  </a:ext>
                </a:extLst>
              </p:cNvPr>
              <p:cNvCxnSpPr>
                <a:cxnSpLocks/>
                <a:stCxn id="35" idx="0"/>
              </p:cNvCxnSpPr>
              <p:nvPr/>
            </p:nvCxnSpPr>
            <p:spPr>
              <a:xfrm flipH="1" flipV="1">
                <a:off x="9600901" y="2543720"/>
                <a:ext cx="11280" cy="502787"/>
              </a:xfrm>
              <a:prstGeom prst="line">
                <a:avLst/>
              </a:prstGeom>
              <a:ln w="28575"/>
            </p:spPr>
            <p:style>
              <a:lnRef idx="2">
                <a:schemeClr val="dk1"/>
              </a:lnRef>
              <a:fillRef idx="0">
                <a:schemeClr val="dk1"/>
              </a:fillRef>
              <a:effectRef idx="1">
                <a:schemeClr val="dk1"/>
              </a:effectRef>
              <a:fontRef idx="minor">
                <a:schemeClr val="tx1"/>
              </a:fontRef>
            </p:style>
          </p:cxnSp>
          <p:graphicFrame>
            <p:nvGraphicFramePr>
              <p:cNvPr id="52" name="对象 51">
                <a:extLst>
                  <a:ext uri="{FF2B5EF4-FFF2-40B4-BE49-F238E27FC236}">
                    <a16:creationId xmlns:a16="http://schemas.microsoft.com/office/drawing/2014/main" id="{74F03A59-AE51-459C-A0BF-C30494DAB547}"/>
                  </a:ext>
                </a:extLst>
              </p:cNvPr>
              <p:cNvGraphicFramePr>
                <a:graphicFrameLocks noChangeAspect="1"/>
              </p:cNvGraphicFramePr>
              <p:nvPr>
                <p:extLst>
                  <p:ext uri="{D42A27DB-BD31-4B8C-83A1-F6EECF244321}">
                    <p14:modId xmlns:p14="http://schemas.microsoft.com/office/powerpoint/2010/main" val="1921618807"/>
                  </p:ext>
                </p:extLst>
              </p:nvPr>
            </p:nvGraphicFramePr>
            <p:xfrm>
              <a:off x="7483582" y="2567764"/>
              <a:ext cx="1576064" cy="375253"/>
            </p:xfrm>
            <a:graphic>
              <a:graphicData uri="http://schemas.openxmlformats.org/presentationml/2006/ole">
                <mc:AlternateContent xmlns:mc="http://schemas.openxmlformats.org/markup-compatibility/2006">
                  <mc:Choice xmlns:v="urn:schemas-microsoft-com:vml" Requires="v">
                    <p:oleObj name="AxMath" r:id="rId5" imgW="804022" imgH="189760" progId="Equation.AxMath">
                      <p:embed/>
                    </p:oleObj>
                  </mc:Choice>
                  <mc:Fallback>
                    <p:oleObj name="AxMath" r:id="rId5" imgW="804022" imgH="189760" progId="Equation.AxMath">
                      <p:embed/>
                      <p:pic>
                        <p:nvPicPr>
                          <p:cNvPr id="63" name="对象 62">
                            <a:extLst>
                              <a:ext uri="{FF2B5EF4-FFF2-40B4-BE49-F238E27FC236}">
                                <a16:creationId xmlns:a16="http://schemas.microsoft.com/office/drawing/2014/main" id="{E149AB93-5949-4840-B071-5CF2FE246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582" y="2567764"/>
                            <a:ext cx="1576064" cy="375253"/>
                          </a:xfrm>
                          <a:prstGeom prst="rect">
                            <a:avLst/>
                          </a:prstGeom>
                          <a:noFill/>
                        </p:spPr>
                      </p:pic>
                    </p:oleObj>
                  </mc:Fallback>
                </mc:AlternateContent>
              </a:graphicData>
            </a:graphic>
          </p:graphicFrame>
          <p:graphicFrame>
            <p:nvGraphicFramePr>
              <p:cNvPr id="53" name="对象 52">
                <a:extLst>
                  <a:ext uri="{FF2B5EF4-FFF2-40B4-BE49-F238E27FC236}">
                    <a16:creationId xmlns:a16="http://schemas.microsoft.com/office/drawing/2014/main" id="{2C1A14F1-4A10-4A52-A8C4-E1C4530EB206}"/>
                  </a:ext>
                </a:extLst>
              </p:cNvPr>
              <p:cNvGraphicFramePr>
                <a:graphicFrameLocks noChangeAspect="1"/>
              </p:cNvGraphicFramePr>
              <p:nvPr>
                <p:extLst>
                  <p:ext uri="{D42A27DB-BD31-4B8C-83A1-F6EECF244321}">
                    <p14:modId xmlns:p14="http://schemas.microsoft.com/office/powerpoint/2010/main" val="1914880171"/>
                  </p:ext>
                </p:extLst>
              </p:nvPr>
            </p:nvGraphicFramePr>
            <p:xfrm>
              <a:off x="7470295" y="3303433"/>
              <a:ext cx="1121672" cy="374892"/>
            </p:xfrm>
            <a:graphic>
              <a:graphicData uri="http://schemas.openxmlformats.org/presentationml/2006/ole">
                <mc:AlternateContent xmlns:mc="http://schemas.openxmlformats.org/markup-compatibility/2006">
                  <mc:Choice xmlns:v="urn:schemas-microsoft-com:vml" Requires="v">
                    <p:oleObj name="AxMath" r:id="rId7" imgW="593604" imgH="200261" progId="Equation.AxMath">
                      <p:embed/>
                    </p:oleObj>
                  </mc:Choice>
                  <mc:Fallback>
                    <p:oleObj name="AxMath" r:id="rId7" imgW="593604" imgH="200261" progId="Equation.AxMath">
                      <p:embed/>
                      <p:pic>
                        <p:nvPicPr>
                          <p:cNvPr id="66" name="对象 65">
                            <a:extLst>
                              <a:ext uri="{FF2B5EF4-FFF2-40B4-BE49-F238E27FC236}">
                                <a16:creationId xmlns:a16="http://schemas.microsoft.com/office/drawing/2014/main" id="{57E4F322-8C50-4384-BBF1-B9C52741CD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0295" y="3303433"/>
                            <a:ext cx="1121672" cy="374892"/>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1F1E5D30-18CA-4041-B605-35AED25F7DB6}"/>
                  </a:ext>
                </a:extLst>
              </p:cNvPr>
              <p:cNvGraphicFramePr>
                <a:graphicFrameLocks noChangeAspect="1"/>
              </p:cNvGraphicFramePr>
              <p:nvPr>
                <p:extLst>
                  <p:ext uri="{D42A27DB-BD31-4B8C-83A1-F6EECF244321}">
                    <p14:modId xmlns:p14="http://schemas.microsoft.com/office/powerpoint/2010/main" val="3725316258"/>
                  </p:ext>
                </p:extLst>
              </p:nvPr>
            </p:nvGraphicFramePr>
            <p:xfrm>
              <a:off x="8756741" y="3641025"/>
              <a:ext cx="1445321" cy="583942"/>
            </p:xfrm>
            <a:graphic>
              <a:graphicData uri="http://schemas.openxmlformats.org/presentationml/2006/ole">
                <mc:AlternateContent xmlns:mc="http://schemas.openxmlformats.org/markup-compatibility/2006">
                  <mc:Choice xmlns:v="urn:schemas-microsoft-com:vml" Requires="v">
                    <p:oleObj name="AxMath" r:id="rId9" imgW="866015" imgH="347767" progId="Equation.AxMath">
                      <p:embed/>
                    </p:oleObj>
                  </mc:Choice>
                  <mc:Fallback>
                    <p:oleObj name="AxMath" r:id="rId9" imgW="866015" imgH="347767" progId="Equation.AxMath">
                      <p:embed/>
                      <p:pic>
                        <p:nvPicPr>
                          <p:cNvPr id="69" name="对象 68">
                            <a:extLst>
                              <a:ext uri="{FF2B5EF4-FFF2-40B4-BE49-F238E27FC236}">
                                <a16:creationId xmlns:a16="http://schemas.microsoft.com/office/drawing/2014/main" id="{F10210DF-12A7-4D5C-A7C9-E5ACB8A6CD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6741" y="3641025"/>
                            <a:ext cx="1445321" cy="583942"/>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1FDE7661-9199-4019-AAF0-31511F5307A5}"/>
                  </a:ext>
                </a:extLst>
              </p:cNvPr>
              <p:cNvGraphicFramePr>
                <a:graphicFrameLocks noChangeAspect="1"/>
              </p:cNvGraphicFramePr>
              <p:nvPr>
                <p:extLst>
                  <p:ext uri="{D42A27DB-BD31-4B8C-83A1-F6EECF244321}">
                    <p14:modId xmlns:p14="http://schemas.microsoft.com/office/powerpoint/2010/main" val="948287267"/>
                  </p:ext>
                </p:extLst>
              </p:nvPr>
            </p:nvGraphicFramePr>
            <p:xfrm>
              <a:off x="8646263" y="4188397"/>
              <a:ext cx="1445321" cy="583942"/>
            </p:xfrm>
            <a:graphic>
              <a:graphicData uri="http://schemas.openxmlformats.org/presentationml/2006/ole">
                <mc:AlternateContent xmlns:mc="http://schemas.openxmlformats.org/markup-compatibility/2006">
                  <mc:Choice xmlns:v="urn:schemas-microsoft-com:vml" Requires="v">
                    <p:oleObj name="AxMath" r:id="rId11" imgW="871325" imgH="347623" progId="Equation.AxMath">
                      <p:embed/>
                    </p:oleObj>
                  </mc:Choice>
                  <mc:Fallback>
                    <p:oleObj name="AxMath" r:id="rId11" imgW="871325" imgH="347623" progId="Equation.AxMath">
                      <p:embed/>
                      <p:pic>
                        <p:nvPicPr>
                          <p:cNvPr id="72" name="对象 71">
                            <a:extLst>
                              <a:ext uri="{FF2B5EF4-FFF2-40B4-BE49-F238E27FC236}">
                                <a16:creationId xmlns:a16="http://schemas.microsoft.com/office/drawing/2014/main" id="{05F59E23-5077-4726-9EC2-6DBA1B7FD3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46263" y="4188397"/>
                            <a:ext cx="1445321" cy="583942"/>
                          </a:xfrm>
                          <a:prstGeom prst="rect">
                            <a:avLst/>
                          </a:prstGeom>
                          <a:noFill/>
                        </p:spPr>
                      </p:pic>
                    </p:oleObj>
                  </mc:Fallback>
                </mc:AlternateContent>
              </a:graphicData>
            </a:graphic>
          </p:graphicFrame>
          <p:graphicFrame>
            <p:nvGraphicFramePr>
              <p:cNvPr id="56" name="对象 55">
                <a:extLst>
                  <a:ext uri="{FF2B5EF4-FFF2-40B4-BE49-F238E27FC236}">
                    <a16:creationId xmlns:a16="http://schemas.microsoft.com/office/drawing/2014/main" id="{950F8101-9EE0-4662-9E7F-B5AB83AE1140}"/>
                  </a:ext>
                </a:extLst>
              </p:cNvPr>
              <p:cNvGraphicFramePr>
                <a:graphicFrameLocks noChangeAspect="1"/>
              </p:cNvGraphicFramePr>
              <p:nvPr>
                <p:extLst>
                  <p:ext uri="{D42A27DB-BD31-4B8C-83A1-F6EECF244321}">
                    <p14:modId xmlns:p14="http://schemas.microsoft.com/office/powerpoint/2010/main" val="231386195"/>
                  </p:ext>
                </p:extLst>
              </p:nvPr>
            </p:nvGraphicFramePr>
            <p:xfrm>
              <a:off x="7220818" y="5049039"/>
              <a:ext cx="1549558" cy="532586"/>
            </p:xfrm>
            <a:graphic>
              <a:graphicData uri="http://schemas.openxmlformats.org/presentationml/2006/ole">
                <mc:AlternateContent xmlns:mc="http://schemas.openxmlformats.org/markup-compatibility/2006">
                  <mc:Choice xmlns:v="urn:schemas-microsoft-com:vml" Requires="v">
                    <p:oleObj name="AxMath" r:id="rId13" imgW="1020198" imgH="347623" progId="Equation.AxMath">
                      <p:embed/>
                    </p:oleObj>
                  </mc:Choice>
                  <mc:Fallback>
                    <p:oleObj name="AxMath" r:id="rId13" imgW="1020198" imgH="347623" progId="Equation.AxMath">
                      <p:embed/>
                      <p:pic>
                        <p:nvPicPr>
                          <p:cNvPr id="75" name="对象 74">
                            <a:extLst>
                              <a:ext uri="{FF2B5EF4-FFF2-40B4-BE49-F238E27FC236}">
                                <a16:creationId xmlns:a16="http://schemas.microsoft.com/office/drawing/2014/main" id="{2768C676-B5A9-461C-93AF-116BB0A0C8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20818" y="5049039"/>
                            <a:ext cx="1549558" cy="532586"/>
                          </a:xfrm>
                          <a:prstGeom prst="rect">
                            <a:avLst/>
                          </a:prstGeom>
                          <a:noFill/>
                        </p:spPr>
                      </p:pic>
                    </p:oleObj>
                  </mc:Fallback>
                </mc:AlternateContent>
              </a:graphicData>
            </a:graphic>
          </p:graphicFrame>
        </p:grpSp>
        <p:pic>
          <p:nvPicPr>
            <p:cNvPr id="66" name="图片 65">
              <a:extLst>
                <a:ext uri="{FF2B5EF4-FFF2-40B4-BE49-F238E27FC236}">
                  <a16:creationId xmlns:a16="http://schemas.microsoft.com/office/drawing/2014/main" id="{4ED69CA0-E654-4B96-B822-72C0751C3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707" y="3908646"/>
              <a:ext cx="369332" cy="369332"/>
            </a:xfrm>
            <a:prstGeom prst="rect">
              <a:avLst/>
            </a:prstGeom>
          </p:spPr>
        </p:pic>
        <p:sp>
          <p:nvSpPr>
            <p:cNvPr id="67" name="对话气泡: 椭圆形 66">
              <a:extLst>
                <a:ext uri="{FF2B5EF4-FFF2-40B4-BE49-F238E27FC236}">
                  <a16:creationId xmlns:a16="http://schemas.microsoft.com/office/drawing/2014/main" id="{C4A51154-E588-4170-81DC-5449A8A45ABC}"/>
                </a:ext>
              </a:extLst>
            </p:cNvPr>
            <p:cNvSpPr/>
            <p:nvPr/>
          </p:nvSpPr>
          <p:spPr>
            <a:xfrm>
              <a:off x="9449284" y="2331252"/>
              <a:ext cx="1573404" cy="754824"/>
            </a:xfrm>
            <a:prstGeom prst="wedgeEllipseCallout">
              <a:avLst>
                <a:gd name="adj1" fmla="val -45119"/>
                <a:gd name="adj2" fmla="val 931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下一跳？</a:t>
              </a:r>
            </a:p>
          </p:txBody>
        </p:sp>
      </p:grpSp>
      <p:sp>
        <p:nvSpPr>
          <p:cNvPr id="68" name="文本框 67">
            <a:extLst>
              <a:ext uri="{FF2B5EF4-FFF2-40B4-BE49-F238E27FC236}">
                <a16:creationId xmlns:a16="http://schemas.microsoft.com/office/drawing/2014/main" id="{D24FB03C-40A4-40F6-B364-6BE75091E9CC}"/>
              </a:ext>
            </a:extLst>
          </p:cNvPr>
          <p:cNvSpPr txBox="1"/>
          <p:nvPr/>
        </p:nvSpPr>
        <p:spPr>
          <a:xfrm>
            <a:off x="7124241" y="5408488"/>
            <a:ext cx="3564959" cy="369332"/>
          </a:xfrm>
          <a:prstGeom prst="rect">
            <a:avLst/>
          </a:prstGeom>
          <a:noFill/>
        </p:spPr>
        <p:txBody>
          <a:bodyPr wrap="square" rtlCol="0">
            <a:spAutoFit/>
          </a:bodyPr>
          <a:lstStyle/>
          <a:p>
            <a:r>
              <a:rPr lang="zh-CN" altLang="en-US" spc="150" dirty="0">
                <a:solidFill>
                  <a:sysClr val="windowText" lastClr="000000">
                    <a:lumMod val="75000"/>
                    <a:lumOff val="25000"/>
                  </a:sysClr>
                </a:solidFill>
                <a:latin typeface="微软雅黑" panose="020B0503020204020204" pitchFamily="34" charset="-122"/>
              </a:rPr>
              <a:t>不同游走策略（</a:t>
            </a:r>
            <a:r>
              <a:rPr lang="en-US" altLang="zh-CN" spc="150" dirty="0">
                <a:solidFill>
                  <a:sysClr val="windowText" lastClr="000000">
                    <a:lumMod val="75000"/>
                    <a:lumOff val="25000"/>
                  </a:sysClr>
                </a:solidFill>
                <a:latin typeface="微软雅黑" panose="020B0503020204020204" pitchFamily="34" charset="-122"/>
              </a:rPr>
              <a:t>node2vec)</a:t>
            </a:r>
            <a:endParaRPr lang="zh-CN" altLang="en-US" spc="150" dirty="0">
              <a:solidFill>
                <a:sysClr val="windowText" lastClr="000000">
                  <a:lumMod val="75000"/>
                  <a:lumOff val="25000"/>
                </a:sysClr>
              </a:solidFill>
              <a:latin typeface="微软雅黑" panose="020B0503020204020204" pitchFamily="34" charset="-122"/>
            </a:endParaRPr>
          </a:p>
        </p:txBody>
      </p:sp>
      <p:grpSp>
        <p:nvGrpSpPr>
          <p:cNvPr id="62" name="组合 61">
            <a:extLst>
              <a:ext uri="{FF2B5EF4-FFF2-40B4-BE49-F238E27FC236}">
                <a16:creationId xmlns:a16="http://schemas.microsoft.com/office/drawing/2014/main" id="{4E9741E5-8AD4-CBBE-DF4B-A63E72FE61DE}"/>
              </a:ext>
            </a:extLst>
          </p:cNvPr>
          <p:cNvGrpSpPr/>
          <p:nvPr/>
        </p:nvGrpSpPr>
        <p:grpSpPr>
          <a:xfrm>
            <a:off x="10210800" y="466165"/>
            <a:ext cx="1891553" cy="595065"/>
            <a:chOff x="10210800" y="466165"/>
            <a:chExt cx="1891553" cy="595065"/>
          </a:xfrm>
        </p:grpSpPr>
        <p:sp>
          <p:nvSpPr>
            <p:cNvPr id="70" name="矩形 69">
              <a:extLst>
                <a:ext uri="{FF2B5EF4-FFF2-40B4-BE49-F238E27FC236}">
                  <a16:creationId xmlns:a16="http://schemas.microsoft.com/office/drawing/2014/main" id="{584C346F-9DB2-CE2E-0DE9-9CE46B91EBC0}"/>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1" name="图片 4">
              <a:extLst>
                <a:ext uri="{FF2B5EF4-FFF2-40B4-BE49-F238E27FC236}">
                  <a16:creationId xmlns:a16="http://schemas.microsoft.com/office/drawing/2014/main" id="{593507B6-CB43-0B75-B72E-6693BABFEE9C}"/>
                </a:ext>
              </a:extLst>
            </p:cNvPr>
            <p:cNvPicPr>
              <a:picLocks noChangeAspect="1"/>
            </p:cNvPicPr>
            <p:nvPr/>
          </p:nvPicPr>
          <p:blipFill>
            <a:blip r:embed="rId15" cstate="print"/>
            <a:stretch>
              <a:fillRect/>
            </a:stretch>
          </p:blipFill>
          <p:spPr>
            <a:xfrm>
              <a:off x="10276444" y="466165"/>
              <a:ext cx="1760264" cy="595065"/>
            </a:xfrm>
            <a:prstGeom prst="rect">
              <a:avLst/>
            </a:prstGeom>
          </p:spPr>
        </p:pic>
      </p:grpSp>
      <p:sp>
        <p:nvSpPr>
          <p:cNvPr id="74" name="标题 73">
            <a:extLst>
              <a:ext uri="{FF2B5EF4-FFF2-40B4-BE49-F238E27FC236}">
                <a16:creationId xmlns:a16="http://schemas.microsoft.com/office/drawing/2014/main" id="{CF279AC1-96CC-D72D-A457-4A36CA789EC3}"/>
              </a:ext>
            </a:extLst>
          </p:cNvPr>
          <p:cNvSpPr>
            <a:spLocks noGrp="1"/>
          </p:cNvSpPr>
          <p:nvPr>
            <p:ph type="title"/>
          </p:nvPr>
        </p:nvSpPr>
        <p:spPr/>
        <p:txBody>
          <a:bodyPr/>
          <a:lstStyle/>
          <a:p>
            <a:r>
              <a:rPr kumimoji="1" lang="zh-CN" altLang="en-US" dirty="0"/>
              <a:t>随机游走算法分类</a:t>
            </a:r>
          </a:p>
        </p:txBody>
      </p:sp>
    </p:spTree>
    <p:extLst>
      <p:ext uri="{BB962C8B-B14F-4D97-AF65-F5344CB8AC3E}">
        <p14:creationId xmlns:p14="http://schemas.microsoft.com/office/powerpoint/2010/main" val="336171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7EC6FF-F17E-C215-01A6-F15C963FD4DB}"/>
              </a:ext>
            </a:extLst>
          </p:cNvPr>
          <p:cNvSpPr>
            <a:spLocks noGrp="1"/>
          </p:cNvSpPr>
          <p:nvPr>
            <p:ph idx="1"/>
          </p:nvPr>
        </p:nvSpPr>
        <p:spPr>
          <a:xfrm>
            <a:off x="608399" y="1490399"/>
            <a:ext cx="8662049" cy="1733635"/>
          </a:xfrm>
        </p:spPr>
        <p:txBody>
          <a:bodyPr>
            <a:normAutofit/>
          </a:bodyPr>
          <a:lstStyle/>
          <a:p>
            <a:r>
              <a:rPr kumimoji="1" lang="zh-CN" altLang="en-US" dirty="0"/>
              <a:t>当前节点的邻居节点被选择的机会是否相同</a:t>
            </a:r>
            <a:endParaRPr kumimoji="1" lang="en-US" altLang="zh-CN" dirty="0"/>
          </a:p>
          <a:p>
            <a:r>
              <a:rPr kumimoji="1" lang="zh-CN" altLang="en-US" dirty="0">
                <a:solidFill>
                  <a:schemeClr val="accent6">
                    <a:lumMod val="75000"/>
                  </a:schemeClr>
                </a:solidFill>
              </a:rPr>
              <a:t>无偏游走</a:t>
            </a:r>
            <a:r>
              <a:rPr kumimoji="1" lang="zh-CN" altLang="en-US" dirty="0"/>
              <a:t>：当前节点各个邻居节点被选择的概率是相等的</a:t>
            </a:r>
            <a:endParaRPr kumimoji="1" lang="en-US" altLang="zh-CN" dirty="0"/>
          </a:p>
          <a:p>
            <a:r>
              <a:rPr kumimoji="1" lang="zh-CN" altLang="en-US" dirty="0">
                <a:solidFill>
                  <a:schemeClr val="accent6">
                    <a:lumMod val="75000"/>
                  </a:schemeClr>
                </a:solidFill>
              </a:rPr>
              <a:t>有偏游走</a:t>
            </a:r>
            <a:r>
              <a:rPr kumimoji="1" lang="zh-CN" altLang="en-US" dirty="0"/>
              <a:t>：当前节点各个邻居节点被选择的概率取决于其权重或者其他特征</a:t>
            </a:r>
            <a:endParaRPr kumimoji="1" lang="en-US" altLang="zh-CN" dirty="0"/>
          </a:p>
          <a:p>
            <a:endParaRPr kumimoji="1" lang="en-US" altLang="zh-CN" dirty="0"/>
          </a:p>
        </p:txBody>
      </p:sp>
      <p:grpSp>
        <p:nvGrpSpPr>
          <p:cNvPr id="87" name="组合 86">
            <a:extLst>
              <a:ext uri="{FF2B5EF4-FFF2-40B4-BE49-F238E27FC236}">
                <a16:creationId xmlns:a16="http://schemas.microsoft.com/office/drawing/2014/main" id="{2026AFD7-ED0F-EE6F-F45B-5E6BF8E6B20C}"/>
              </a:ext>
            </a:extLst>
          </p:cNvPr>
          <p:cNvGrpSpPr/>
          <p:nvPr/>
        </p:nvGrpSpPr>
        <p:grpSpPr>
          <a:xfrm>
            <a:off x="1097359" y="3541815"/>
            <a:ext cx="1788244" cy="1478338"/>
            <a:chOff x="971854" y="2652489"/>
            <a:chExt cx="1788244" cy="1478338"/>
          </a:xfrm>
        </p:grpSpPr>
        <p:sp>
          <p:nvSpPr>
            <p:cNvPr id="37" name="椭圆 36">
              <a:extLst>
                <a:ext uri="{FF2B5EF4-FFF2-40B4-BE49-F238E27FC236}">
                  <a16:creationId xmlns:a16="http://schemas.microsoft.com/office/drawing/2014/main" id="{EA0F53E9-BDE8-D371-A6E0-CDE0274AB9B3}"/>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317F011-CAE5-B04C-6B27-E188D5F2F966}"/>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1DBBBB1-A854-9121-08E5-53B5B601B8F7}"/>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3C17FFE-D277-5960-F154-B5EB5816F1D2}"/>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B2941FF-AF1F-6B2B-EB92-CBF5086F6B9A}"/>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43" name="直接连接符 143">
              <a:extLst>
                <a:ext uri="{FF2B5EF4-FFF2-40B4-BE49-F238E27FC236}">
                  <a16:creationId xmlns:a16="http://schemas.microsoft.com/office/drawing/2014/main" id="{026CF3BD-206B-28BB-A406-A11F9DCD9C85}"/>
                </a:ext>
              </a:extLst>
            </p:cNvPr>
            <p:cNvCxnSpPr>
              <a:stCxn id="40" idx="4"/>
              <a:endCxn id="41"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146">
              <a:extLst>
                <a:ext uri="{FF2B5EF4-FFF2-40B4-BE49-F238E27FC236}">
                  <a16:creationId xmlns:a16="http://schemas.microsoft.com/office/drawing/2014/main" id="{039D57CC-64E3-4C8B-D71F-79D19C6CD603}"/>
                </a:ext>
              </a:extLst>
            </p:cNvPr>
            <p:cNvCxnSpPr>
              <a:cxnSpLocks/>
              <a:stCxn id="41" idx="6"/>
              <a:endCxn id="39"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147">
              <a:extLst>
                <a:ext uri="{FF2B5EF4-FFF2-40B4-BE49-F238E27FC236}">
                  <a16:creationId xmlns:a16="http://schemas.microsoft.com/office/drawing/2014/main" id="{BB95F4E5-F9AE-81B1-9387-2BBE3E04B698}"/>
                </a:ext>
              </a:extLst>
            </p:cNvPr>
            <p:cNvCxnSpPr>
              <a:cxnSpLocks/>
              <a:stCxn id="41" idx="5"/>
              <a:endCxn id="42"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149">
              <a:extLst>
                <a:ext uri="{FF2B5EF4-FFF2-40B4-BE49-F238E27FC236}">
                  <a16:creationId xmlns:a16="http://schemas.microsoft.com/office/drawing/2014/main" id="{10D79CF4-10F6-5AE3-AF40-05A600A1A750}"/>
                </a:ext>
              </a:extLst>
            </p:cNvPr>
            <p:cNvCxnSpPr>
              <a:cxnSpLocks/>
              <a:stCxn id="37" idx="5"/>
              <a:endCxn id="41"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147">
              <a:extLst>
                <a:ext uri="{FF2B5EF4-FFF2-40B4-BE49-F238E27FC236}">
                  <a16:creationId xmlns:a16="http://schemas.microsoft.com/office/drawing/2014/main" id="{AB4B4AC5-9A61-9DE3-0FFF-C8E5358DEF1B}"/>
                </a:ext>
              </a:extLst>
            </p:cNvPr>
            <p:cNvCxnSpPr>
              <a:cxnSpLocks/>
              <a:endCxn id="41" idx="3"/>
            </p:cNvCxnSpPr>
            <p:nvPr/>
          </p:nvCxnSpPr>
          <p:spPr>
            <a:xfrm flipV="1">
              <a:off x="971854" y="3708067"/>
              <a:ext cx="672207" cy="422760"/>
            </a:xfrm>
            <a:prstGeom prst="line">
              <a:avLst/>
            </a:prstGeom>
          </p:spPr>
          <p:style>
            <a:lnRef idx="1">
              <a:schemeClr val="dk1"/>
            </a:lnRef>
            <a:fillRef idx="0">
              <a:schemeClr val="dk1"/>
            </a:fillRef>
            <a:effectRef idx="0">
              <a:schemeClr val="dk1"/>
            </a:effectRef>
            <a:fontRef idx="minor">
              <a:schemeClr val="tx1"/>
            </a:fontRef>
          </p:style>
        </p:cxnSp>
        <p:pic>
          <p:nvPicPr>
            <p:cNvPr id="67" name="图片 66">
              <a:extLst>
                <a:ext uri="{FF2B5EF4-FFF2-40B4-BE49-F238E27FC236}">
                  <a16:creationId xmlns:a16="http://schemas.microsoft.com/office/drawing/2014/main" id="{3BC48E0E-3727-2D5E-FC95-40109F54C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68" name="文本框 67">
              <a:extLst>
                <a:ext uri="{FF2B5EF4-FFF2-40B4-BE49-F238E27FC236}">
                  <a16:creationId xmlns:a16="http://schemas.microsoft.com/office/drawing/2014/main" id="{9F89CE1D-93E1-14F9-B2F3-739EA3E3969C}"/>
                </a:ext>
              </a:extLst>
            </p:cNvPr>
            <p:cNvSpPr txBox="1"/>
            <p:nvPr/>
          </p:nvSpPr>
          <p:spPr>
            <a:xfrm>
              <a:off x="1318450" y="292653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69" name="文本框 68">
              <a:extLst>
                <a:ext uri="{FF2B5EF4-FFF2-40B4-BE49-F238E27FC236}">
                  <a16:creationId xmlns:a16="http://schemas.microsoft.com/office/drawing/2014/main" id="{F91E3A38-04E4-E46E-513E-4FC5D0BE29DD}"/>
                </a:ext>
              </a:extLst>
            </p:cNvPr>
            <p:cNvSpPr txBox="1"/>
            <p:nvPr/>
          </p:nvSpPr>
          <p:spPr>
            <a:xfrm>
              <a:off x="1812458" y="299239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70" name="文本框 67">
              <a:extLst>
                <a:ext uri="{FF2B5EF4-FFF2-40B4-BE49-F238E27FC236}">
                  <a16:creationId xmlns:a16="http://schemas.microsoft.com/office/drawing/2014/main" id="{9F89CE1D-93E1-14F9-B2F3-739EA3E3969C}"/>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sp>
          <p:nvSpPr>
            <p:cNvPr id="71" name="文本框 67">
              <a:extLst>
                <a:ext uri="{FF2B5EF4-FFF2-40B4-BE49-F238E27FC236}">
                  <a16:creationId xmlns:a16="http://schemas.microsoft.com/office/drawing/2014/main" id="{1A531111-F6A7-4D75-40CD-834BA7B388A0}"/>
                </a:ext>
              </a:extLst>
            </p:cNvPr>
            <p:cNvSpPr txBox="1"/>
            <p:nvPr/>
          </p:nvSpPr>
          <p:spPr>
            <a:xfrm>
              <a:off x="2122036" y="3521814"/>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grpSp>
      <p:grpSp>
        <p:nvGrpSpPr>
          <p:cNvPr id="88" name="组合 87">
            <a:extLst>
              <a:ext uri="{FF2B5EF4-FFF2-40B4-BE49-F238E27FC236}">
                <a16:creationId xmlns:a16="http://schemas.microsoft.com/office/drawing/2014/main" id="{135ACD54-01B1-C441-BC27-37E8998FD4B5}"/>
              </a:ext>
            </a:extLst>
          </p:cNvPr>
          <p:cNvGrpSpPr/>
          <p:nvPr/>
        </p:nvGrpSpPr>
        <p:grpSpPr>
          <a:xfrm>
            <a:off x="7482205" y="3472376"/>
            <a:ext cx="1788244" cy="1478338"/>
            <a:chOff x="971854" y="2652489"/>
            <a:chExt cx="1788244" cy="1478338"/>
          </a:xfrm>
        </p:grpSpPr>
        <p:sp>
          <p:nvSpPr>
            <p:cNvPr id="89" name="椭圆 88">
              <a:extLst>
                <a:ext uri="{FF2B5EF4-FFF2-40B4-BE49-F238E27FC236}">
                  <a16:creationId xmlns:a16="http://schemas.microsoft.com/office/drawing/2014/main" id="{0CA32FD2-B27D-9EFF-83A3-06471876057C}"/>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E9CAF69-067E-A6ED-2D45-94FCA226F143}"/>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01208DC-194C-5D20-BA2C-E079E50E8600}"/>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DD52203-670B-BFB2-DD99-087BCC8C2423}"/>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5079F70-D24D-D9C6-8646-9C0FE08263BD}"/>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94" name="直接连接符 143">
              <a:extLst>
                <a:ext uri="{FF2B5EF4-FFF2-40B4-BE49-F238E27FC236}">
                  <a16:creationId xmlns:a16="http://schemas.microsoft.com/office/drawing/2014/main" id="{98829306-FFA5-C880-EDED-FEC8CC081529}"/>
                </a:ext>
              </a:extLst>
            </p:cNvPr>
            <p:cNvCxnSpPr>
              <a:stCxn id="91" idx="4"/>
              <a:endCxn id="92"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146">
              <a:extLst>
                <a:ext uri="{FF2B5EF4-FFF2-40B4-BE49-F238E27FC236}">
                  <a16:creationId xmlns:a16="http://schemas.microsoft.com/office/drawing/2014/main" id="{632F25A0-D019-E241-2611-3C28FFCD5E6E}"/>
                </a:ext>
              </a:extLst>
            </p:cNvPr>
            <p:cNvCxnSpPr>
              <a:cxnSpLocks/>
              <a:stCxn id="92" idx="6"/>
              <a:endCxn id="90"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147">
              <a:extLst>
                <a:ext uri="{FF2B5EF4-FFF2-40B4-BE49-F238E27FC236}">
                  <a16:creationId xmlns:a16="http://schemas.microsoft.com/office/drawing/2014/main" id="{700DC59B-BD22-FF56-65EE-FDFB0D5A49E3}"/>
                </a:ext>
              </a:extLst>
            </p:cNvPr>
            <p:cNvCxnSpPr>
              <a:cxnSpLocks/>
              <a:stCxn id="92" idx="5"/>
              <a:endCxn id="93"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97" name="直接连接符 149">
              <a:extLst>
                <a:ext uri="{FF2B5EF4-FFF2-40B4-BE49-F238E27FC236}">
                  <a16:creationId xmlns:a16="http://schemas.microsoft.com/office/drawing/2014/main" id="{0852E67C-A213-B44F-73A2-028BD6692299}"/>
                </a:ext>
              </a:extLst>
            </p:cNvPr>
            <p:cNvCxnSpPr>
              <a:cxnSpLocks/>
              <a:stCxn id="89" idx="5"/>
              <a:endCxn id="92"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98" name="直接连接符 147">
              <a:extLst>
                <a:ext uri="{FF2B5EF4-FFF2-40B4-BE49-F238E27FC236}">
                  <a16:creationId xmlns:a16="http://schemas.microsoft.com/office/drawing/2014/main" id="{7E17D374-9C37-96A1-4036-39EB227300F0}"/>
                </a:ext>
              </a:extLst>
            </p:cNvPr>
            <p:cNvCxnSpPr>
              <a:cxnSpLocks/>
              <a:endCxn id="92" idx="3"/>
            </p:cNvCxnSpPr>
            <p:nvPr/>
          </p:nvCxnSpPr>
          <p:spPr>
            <a:xfrm flipV="1">
              <a:off x="971854" y="3708067"/>
              <a:ext cx="672207" cy="422760"/>
            </a:xfrm>
            <a:prstGeom prst="line">
              <a:avLst/>
            </a:prstGeom>
          </p:spPr>
          <p:style>
            <a:lnRef idx="1">
              <a:schemeClr val="dk1"/>
            </a:lnRef>
            <a:fillRef idx="0">
              <a:schemeClr val="dk1"/>
            </a:fillRef>
            <a:effectRef idx="0">
              <a:schemeClr val="dk1"/>
            </a:effectRef>
            <a:fontRef idx="minor">
              <a:schemeClr val="tx1"/>
            </a:fontRef>
          </p:style>
        </p:cxnSp>
        <p:pic>
          <p:nvPicPr>
            <p:cNvPr id="99" name="图片 98">
              <a:extLst>
                <a:ext uri="{FF2B5EF4-FFF2-40B4-BE49-F238E27FC236}">
                  <a16:creationId xmlns:a16="http://schemas.microsoft.com/office/drawing/2014/main" id="{9855C876-91EF-5CAC-9BE0-A28EBCD8D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100" name="文本框 99">
              <a:extLst>
                <a:ext uri="{FF2B5EF4-FFF2-40B4-BE49-F238E27FC236}">
                  <a16:creationId xmlns:a16="http://schemas.microsoft.com/office/drawing/2014/main" id="{58B3CCEE-9685-5314-2671-1CBC7344CCE5}"/>
                </a:ext>
              </a:extLst>
            </p:cNvPr>
            <p:cNvSpPr txBox="1"/>
            <p:nvPr/>
          </p:nvSpPr>
          <p:spPr>
            <a:xfrm>
              <a:off x="1318450" y="292653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101" name="文本框 100">
              <a:extLst>
                <a:ext uri="{FF2B5EF4-FFF2-40B4-BE49-F238E27FC236}">
                  <a16:creationId xmlns:a16="http://schemas.microsoft.com/office/drawing/2014/main" id="{3CF00351-5378-1E09-DEE8-03D0B6299293}"/>
                </a:ext>
              </a:extLst>
            </p:cNvPr>
            <p:cNvSpPr txBox="1"/>
            <p:nvPr/>
          </p:nvSpPr>
          <p:spPr>
            <a:xfrm>
              <a:off x="1812458" y="2992392"/>
              <a:ext cx="119849" cy="369332"/>
            </a:xfrm>
            <a:prstGeom prst="rect">
              <a:avLst/>
            </a:prstGeom>
            <a:noFill/>
          </p:spPr>
          <p:txBody>
            <a:bodyPr wrap="square" rtlCol="0">
              <a:spAutoFit/>
            </a:bodyPr>
            <a:lstStyle/>
            <a:p>
              <a:r>
                <a:rPr kumimoji="1" lang="en-US" altLang="zh-CN" dirty="0"/>
                <a:t>q</a:t>
              </a:r>
              <a:endParaRPr kumimoji="1" lang="zh-CN" altLang="en-US" dirty="0"/>
            </a:p>
          </p:txBody>
        </p:sp>
        <p:sp>
          <p:nvSpPr>
            <p:cNvPr id="102" name="文本框 67">
              <a:extLst>
                <a:ext uri="{FF2B5EF4-FFF2-40B4-BE49-F238E27FC236}">
                  <a16:creationId xmlns:a16="http://schemas.microsoft.com/office/drawing/2014/main" id="{3F57253F-6D5B-7866-D8CC-D0FC4935E4B0}"/>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x</a:t>
              </a:r>
              <a:endParaRPr kumimoji="1" lang="zh-CN" altLang="en-US" dirty="0"/>
            </a:p>
          </p:txBody>
        </p:sp>
        <p:sp>
          <p:nvSpPr>
            <p:cNvPr id="103" name="文本框 67">
              <a:extLst>
                <a:ext uri="{FF2B5EF4-FFF2-40B4-BE49-F238E27FC236}">
                  <a16:creationId xmlns:a16="http://schemas.microsoft.com/office/drawing/2014/main" id="{DC1E0EB0-8A42-C6DF-2F11-A620F0B3EF38}"/>
                </a:ext>
              </a:extLst>
            </p:cNvPr>
            <p:cNvSpPr txBox="1"/>
            <p:nvPr/>
          </p:nvSpPr>
          <p:spPr>
            <a:xfrm>
              <a:off x="2122036" y="3521814"/>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y</a:t>
              </a:r>
              <a:endParaRPr kumimoji="1" lang="zh-CN" altLang="en-US" dirty="0"/>
            </a:p>
          </p:txBody>
        </p:sp>
      </p:grpSp>
      <p:sp>
        <p:nvSpPr>
          <p:cNvPr id="6" name="文本框 5">
            <a:extLst>
              <a:ext uri="{FF2B5EF4-FFF2-40B4-BE49-F238E27FC236}">
                <a16:creationId xmlns:a16="http://schemas.microsoft.com/office/drawing/2014/main" id="{B0CF2D5E-5DF1-AEFC-CD7A-E7345EF69C89}"/>
              </a:ext>
            </a:extLst>
          </p:cNvPr>
          <p:cNvSpPr txBox="1"/>
          <p:nvPr/>
        </p:nvSpPr>
        <p:spPr>
          <a:xfrm>
            <a:off x="1458868" y="5344307"/>
            <a:ext cx="1132203" cy="369332"/>
          </a:xfrm>
          <a:prstGeom prst="rect">
            <a:avLst/>
          </a:prstGeom>
          <a:noFill/>
        </p:spPr>
        <p:txBody>
          <a:bodyPr wrap="square" rtlCol="0">
            <a:spAutoFit/>
          </a:bodyPr>
          <a:lstStyle/>
          <a:p>
            <a:r>
              <a:rPr kumimoji="1" lang="zh-CN" altLang="en-US" dirty="0"/>
              <a:t>无偏游走</a:t>
            </a:r>
          </a:p>
        </p:txBody>
      </p:sp>
      <p:sp>
        <p:nvSpPr>
          <p:cNvPr id="7" name="文本框 6">
            <a:extLst>
              <a:ext uri="{FF2B5EF4-FFF2-40B4-BE49-F238E27FC236}">
                <a16:creationId xmlns:a16="http://schemas.microsoft.com/office/drawing/2014/main" id="{A7BA6D9F-3F8B-CF0D-E524-1005C57C072F}"/>
              </a:ext>
            </a:extLst>
          </p:cNvPr>
          <p:cNvSpPr txBox="1"/>
          <p:nvPr/>
        </p:nvSpPr>
        <p:spPr>
          <a:xfrm>
            <a:off x="7913547" y="5237526"/>
            <a:ext cx="1132203" cy="369332"/>
          </a:xfrm>
          <a:prstGeom prst="rect">
            <a:avLst/>
          </a:prstGeom>
          <a:noFill/>
        </p:spPr>
        <p:txBody>
          <a:bodyPr wrap="square" rtlCol="0">
            <a:spAutoFit/>
          </a:bodyPr>
          <a:lstStyle/>
          <a:p>
            <a:r>
              <a:rPr kumimoji="1" lang="zh-CN" altLang="en-US" dirty="0"/>
              <a:t>有偏游走</a:t>
            </a:r>
          </a:p>
        </p:txBody>
      </p:sp>
      <p:grpSp>
        <p:nvGrpSpPr>
          <p:cNvPr id="13" name="组合 12">
            <a:extLst>
              <a:ext uri="{FF2B5EF4-FFF2-40B4-BE49-F238E27FC236}">
                <a16:creationId xmlns:a16="http://schemas.microsoft.com/office/drawing/2014/main" id="{3EDFFF9D-D051-F2C9-D9EF-B799FBD54C6D}"/>
              </a:ext>
            </a:extLst>
          </p:cNvPr>
          <p:cNvGrpSpPr/>
          <p:nvPr/>
        </p:nvGrpSpPr>
        <p:grpSpPr>
          <a:xfrm>
            <a:off x="10210800" y="466165"/>
            <a:ext cx="1891553" cy="595065"/>
            <a:chOff x="10210800" y="466165"/>
            <a:chExt cx="1891553" cy="595065"/>
          </a:xfrm>
        </p:grpSpPr>
        <p:sp>
          <p:nvSpPr>
            <p:cNvPr id="14" name="矩形 13">
              <a:extLst>
                <a:ext uri="{FF2B5EF4-FFF2-40B4-BE49-F238E27FC236}">
                  <a16:creationId xmlns:a16="http://schemas.microsoft.com/office/drawing/2014/main" id="{D7D93C4A-785A-BFBF-8D76-2FC4C0B01E76}"/>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4">
              <a:extLst>
                <a:ext uri="{FF2B5EF4-FFF2-40B4-BE49-F238E27FC236}">
                  <a16:creationId xmlns:a16="http://schemas.microsoft.com/office/drawing/2014/main" id="{322EB5AD-91EA-2826-8BF9-40B3D6EB7608}"/>
                </a:ext>
              </a:extLst>
            </p:cNvPr>
            <p:cNvPicPr>
              <a:picLocks noChangeAspect="1"/>
            </p:cNvPicPr>
            <p:nvPr/>
          </p:nvPicPr>
          <p:blipFill>
            <a:blip r:embed="rId3" cstate="print"/>
            <a:stretch>
              <a:fillRect/>
            </a:stretch>
          </p:blipFill>
          <p:spPr>
            <a:xfrm>
              <a:off x="10276444" y="466165"/>
              <a:ext cx="1760264" cy="595065"/>
            </a:xfrm>
            <a:prstGeom prst="rect">
              <a:avLst/>
            </a:prstGeom>
          </p:spPr>
        </p:pic>
      </p:grpSp>
      <p:sp>
        <p:nvSpPr>
          <p:cNvPr id="16" name="标题 15">
            <a:extLst>
              <a:ext uri="{FF2B5EF4-FFF2-40B4-BE49-F238E27FC236}">
                <a16:creationId xmlns:a16="http://schemas.microsoft.com/office/drawing/2014/main" id="{246C69A2-3418-5428-8481-4C2DC294E504}"/>
              </a:ext>
            </a:extLst>
          </p:cNvPr>
          <p:cNvSpPr>
            <a:spLocks noGrp="1"/>
          </p:cNvSpPr>
          <p:nvPr>
            <p:ph type="title"/>
          </p:nvPr>
        </p:nvSpPr>
        <p:spPr/>
        <p:txBody>
          <a:bodyPr/>
          <a:lstStyle/>
          <a:p>
            <a:r>
              <a:rPr kumimoji="1" lang="zh-CN" altLang="en-US" dirty="0"/>
              <a:t>随机游走算法分类</a:t>
            </a:r>
          </a:p>
        </p:txBody>
      </p:sp>
    </p:spTree>
    <p:extLst>
      <p:ext uri="{BB962C8B-B14F-4D97-AF65-F5344CB8AC3E}">
        <p14:creationId xmlns:p14="http://schemas.microsoft.com/office/powerpoint/2010/main" val="376535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7EC6FF-F17E-C215-01A6-F15C963FD4DB}"/>
              </a:ext>
            </a:extLst>
          </p:cNvPr>
          <p:cNvSpPr>
            <a:spLocks noGrp="1"/>
          </p:cNvSpPr>
          <p:nvPr>
            <p:ph idx="1"/>
          </p:nvPr>
        </p:nvSpPr>
        <p:spPr>
          <a:xfrm>
            <a:off x="608399" y="1490399"/>
            <a:ext cx="8590006" cy="1596902"/>
          </a:xfrm>
        </p:spPr>
        <p:txBody>
          <a:bodyPr>
            <a:noAutofit/>
          </a:bodyPr>
          <a:lstStyle/>
          <a:p>
            <a:r>
              <a:rPr kumimoji="1" lang="zh-CN" altLang="en-US" dirty="0"/>
              <a:t>根据各个</a:t>
            </a:r>
            <a:r>
              <a:rPr kumimoji="1" lang="en" altLang="zh-CN" dirty="0"/>
              <a:t>walker</a:t>
            </a:r>
            <a:r>
              <a:rPr kumimoji="1" lang="zh-CN" altLang="en-US" dirty="0"/>
              <a:t>转发过程中在一条边上的转移概率是否固定</a:t>
            </a:r>
            <a:endParaRPr kumimoji="1" lang="en-US" altLang="zh-CN" dirty="0"/>
          </a:p>
          <a:p>
            <a:r>
              <a:rPr kumimoji="1" lang="zh-CN" altLang="en-US" dirty="0">
                <a:solidFill>
                  <a:schemeClr val="accent6">
                    <a:lumMod val="75000"/>
                  </a:schemeClr>
                </a:solidFill>
              </a:rPr>
              <a:t>静态游走</a:t>
            </a:r>
            <a:r>
              <a:rPr kumimoji="1" lang="zh-CN" altLang="en-US" dirty="0"/>
              <a:t>：</a:t>
            </a:r>
            <a:r>
              <a:rPr kumimoji="1" lang="en-US" altLang="zh-CN" dirty="0"/>
              <a:t>walker</a:t>
            </a:r>
            <a:r>
              <a:rPr kumimoji="1" lang="zh-CN" altLang="en-US" dirty="0"/>
              <a:t>在一条边上的转移概率只与图结构有关</a:t>
            </a:r>
            <a:endParaRPr kumimoji="1" lang="en-US" altLang="zh-CN" dirty="0"/>
          </a:p>
          <a:p>
            <a:r>
              <a:rPr kumimoji="1" lang="zh-CN" altLang="en-US" dirty="0">
                <a:solidFill>
                  <a:schemeClr val="accent6">
                    <a:lumMod val="75000"/>
                  </a:schemeClr>
                </a:solidFill>
              </a:rPr>
              <a:t>动态游走</a:t>
            </a:r>
            <a:r>
              <a:rPr kumimoji="1" lang="zh-CN" altLang="en-US" dirty="0"/>
              <a:t>：</a:t>
            </a:r>
            <a:r>
              <a:rPr kumimoji="1" lang="en-US" altLang="zh-CN" dirty="0"/>
              <a:t>walker</a:t>
            </a:r>
            <a:r>
              <a:rPr kumimoji="1" lang="zh-CN" altLang="en-US" dirty="0"/>
              <a:t>在一条边上的转移概率还与</a:t>
            </a:r>
            <a:r>
              <a:rPr kumimoji="1" lang="en-US" altLang="zh-CN" dirty="0"/>
              <a:t>walker</a:t>
            </a:r>
            <a:r>
              <a:rPr kumimoji="1" lang="zh-CN" altLang="en-US" dirty="0"/>
              <a:t> 当前的状态有关</a:t>
            </a:r>
          </a:p>
          <a:p>
            <a:pPr marL="457200" lvl="1" indent="0">
              <a:buNone/>
            </a:pPr>
            <a:endParaRPr kumimoji="1" lang="zh-CN" altLang="en-US" dirty="0"/>
          </a:p>
        </p:txBody>
      </p:sp>
      <p:grpSp>
        <p:nvGrpSpPr>
          <p:cNvPr id="87" name="组合 86">
            <a:extLst>
              <a:ext uri="{FF2B5EF4-FFF2-40B4-BE49-F238E27FC236}">
                <a16:creationId xmlns:a16="http://schemas.microsoft.com/office/drawing/2014/main" id="{2026AFD7-ED0F-EE6F-F45B-5E6BF8E6B20C}"/>
              </a:ext>
            </a:extLst>
          </p:cNvPr>
          <p:cNvGrpSpPr/>
          <p:nvPr/>
        </p:nvGrpSpPr>
        <p:grpSpPr>
          <a:xfrm>
            <a:off x="1025642" y="3429000"/>
            <a:ext cx="1788244" cy="1478338"/>
            <a:chOff x="971854" y="2652489"/>
            <a:chExt cx="1788244" cy="1478338"/>
          </a:xfrm>
        </p:grpSpPr>
        <p:sp>
          <p:nvSpPr>
            <p:cNvPr id="37" name="椭圆 36">
              <a:extLst>
                <a:ext uri="{FF2B5EF4-FFF2-40B4-BE49-F238E27FC236}">
                  <a16:creationId xmlns:a16="http://schemas.microsoft.com/office/drawing/2014/main" id="{EA0F53E9-BDE8-D371-A6E0-CDE0274AB9B3}"/>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317F011-CAE5-B04C-6B27-E188D5F2F966}"/>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1DBBBB1-A854-9121-08E5-53B5B601B8F7}"/>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3C17FFE-D277-5960-F154-B5EB5816F1D2}"/>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B2941FF-AF1F-6B2B-EB92-CBF5086F6B9A}"/>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43" name="直接连接符 143">
              <a:extLst>
                <a:ext uri="{FF2B5EF4-FFF2-40B4-BE49-F238E27FC236}">
                  <a16:creationId xmlns:a16="http://schemas.microsoft.com/office/drawing/2014/main" id="{026CF3BD-206B-28BB-A406-A11F9DCD9C85}"/>
                </a:ext>
              </a:extLst>
            </p:cNvPr>
            <p:cNvCxnSpPr>
              <a:stCxn id="40" idx="4"/>
              <a:endCxn id="41"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146">
              <a:extLst>
                <a:ext uri="{FF2B5EF4-FFF2-40B4-BE49-F238E27FC236}">
                  <a16:creationId xmlns:a16="http://schemas.microsoft.com/office/drawing/2014/main" id="{039D57CC-64E3-4C8B-D71F-79D19C6CD603}"/>
                </a:ext>
              </a:extLst>
            </p:cNvPr>
            <p:cNvCxnSpPr>
              <a:cxnSpLocks/>
              <a:stCxn id="41" idx="6"/>
              <a:endCxn id="39"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147">
              <a:extLst>
                <a:ext uri="{FF2B5EF4-FFF2-40B4-BE49-F238E27FC236}">
                  <a16:creationId xmlns:a16="http://schemas.microsoft.com/office/drawing/2014/main" id="{BB95F4E5-F9AE-81B1-9387-2BBE3E04B698}"/>
                </a:ext>
              </a:extLst>
            </p:cNvPr>
            <p:cNvCxnSpPr>
              <a:cxnSpLocks/>
              <a:stCxn id="41" idx="5"/>
              <a:endCxn id="42"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149">
              <a:extLst>
                <a:ext uri="{FF2B5EF4-FFF2-40B4-BE49-F238E27FC236}">
                  <a16:creationId xmlns:a16="http://schemas.microsoft.com/office/drawing/2014/main" id="{10D79CF4-10F6-5AE3-AF40-05A600A1A750}"/>
                </a:ext>
              </a:extLst>
            </p:cNvPr>
            <p:cNvCxnSpPr>
              <a:cxnSpLocks/>
              <a:stCxn id="37" idx="5"/>
              <a:endCxn id="41"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147">
              <a:extLst>
                <a:ext uri="{FF2B5EF4-FFF2-40B4-BE49-F238E27FC236}">
                  <a16:creationId xmlns:a16="http://schemas.microsoft.com/office/drawing/2014/main" id="{AB4B4AC5-9A61-9DE3-0FFF-C8E5358DEF1B}"/>
                </a:ext>
              </a:extLst>
            </p:cNvPr>
            <p:cNvCxnSpPr>
              <a:cxnSpLocks/>
              <a:endCxn id="41" idx="3"/>
            </p:cNvCxnSpPr>
            <p:nvPr/>
          </p:nvCxnSpPr>
          <p:spPr>
            <a:xfrm flipV="1">
              <a:off x="971854" y="3708067"/>
              <a:ext cx="672207" cy="422760"/>
            </a:xfrm>
            <a:prstGeom prst="line">
              <a:avLst/>
            </a:prstGeom>
          </p:spPr>
          <p:style>
            <a:lnRef idx="1">
              <a:schemeClr val="dk1"/>
            </a:lnRef>
            <a:fillRef idx="0">
              <a:schemeClr val="dk1"/>
            </a:fillRef>
            <a:effectRef idx="0">
              <a:schemeClr val="dk1"/>
            </a:effectRef>
            <a:fontRef idx="minor">
              <a:schemeClr val="tx1"/>
            </a:fontRef>
          </p:style>
        </p:cxnSp>
        <p:pic>
          <p:nvPicPr>
            <p:cNvPr id="67" name="图片 66">
              <a:extLst>
                <a:ext uri="{FF2B5EF4-FFF2-40B4-BE49-F238E27FC236}">
                  <a16:creationId xmlns:a16="http://schemas.microsoft.com/office/drawing/2014/main" id="{3BC48E0E-3727-2D5E-FC95-40109F54C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68" name="文本框 67">
              <a:extLst>
                <a:ext uri="{FF2B5EF4-FFF2-40B4-BE49-F238E27FC236}">
                  <a16:creationId xmlns:a16="http://schemas.microsoft.com/office/drawing/2014/main" id="{9F89CE1D-93E1-14F9-B2F3-739EA3E3969C}"/>
                </a:ext>
              </a:extLst>
            </p:cNvPr>
            <p:cNvSpPr txBox="1"/>
            <p:nvPr/>
          </p:nvSpPr>
          <p:spPr>
            <a:xfrm>
              <a:off x="1318450" y="292653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69" name="文本框 68">
              <a:extLst>
                <a:ext uri="{FF2B5EF4-FFF2-40B4-BE49-F238E27FC236}">
                  <a16:creationId xmlns:a16="http://schemas.microsoft.com/office/drawing/2014/main" id="{F91E3A38-04E4-E46E-513E-4FC5D0BE29DD}"/>
                </a:ext>
              </a:extLst>
            </p:cNvPr>
            <p:cNvSpPr txBox="1"/>
            <p:nvPr/>
          </p:nvSpPr>
          <p:spPr>
            <a:xfrm>
              <a:off x="1812458" y="299239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70" name="文本框 67">
              <a:extLst>
                <a:ext uri="{FF2B5EF4-FFF2-40B4-BE49-F238E27FC236}">
                  <a16:creationId xmlns:a16="http://schemas.microsoft.com/office/drawing/2014/main" id="{9F89CE1D-93E1-14F9-B2F3-739EA3E3969C}"/>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sp>
          <p:nvSpPr>
            <p:cNvPr id="71" name="文本框 67">
              <a:extLst>
                <a:ext uri="{FF2B5EF4-FFF2-40B4-BE49-F238E27FC236}">
                  <a16:creationId xmlns:a16="http://schemas.microsoft.com/office/drawing/2014/main" id="{1A531111-F6A7-4D75-40CD-834BA7B388A0}"/>
                </a:ext>
              </a:extLst>
            </p:cNvPr>
            <p:cNvSpPr txBox="1"/>
            <p:nvPr/>
          </p:nvSpPr>
          <p:spPr>
            <a:xfrm>
              <a:off x="2122036" y="3521814"/>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grpSp>
      <p:sp>
        <p:nvSpPr>
          <p:cNvPr id="104" name="文本框 103">
            <a:extLst>
              <a:ext uri="{FF2B5EF4-FFF2-40B4-BE49-F238E27FC236}">
                <a16:creationId xmlns:a16="http://schemas.microsoft.com/office/drawing/2014/main" id="{7F9C098D-6CCA-1367-789B-32F99B80B96D}"/>
              </a:ext>
            </a:extLst>
          </p:cNvPr>
          <p:cNvSpPr txBox="1"/>
          <p:nvPr/>
        </p:nvSpPr>
        <p:spPr>
          <a:xfrm>
            <a:off x="1555851" y="5335872"/>
            <a:ext cx="1132203" cy="369332"/>
          </a:xfrm>
          <a:prstGeom prst="rect">
            <a:avLst/>
          </a:prstGeom>
          <a:noFill/>
        </p:spPr>
        <p:txBody>
          <a:bodyPr wrap="square" rtlCol="0">
            <a:spAutoFit/>
          </a:bodyPr>
          <a:lstStyle/>
          <a:p>
            <a:r>
              <a:rPr kumimoji="1" lang="zh-CN" altLang="en-US" dirty="0"/>
              <a:t>静态游走</a:t>
            </a:r>
          </a:p>
        </p:txBody>
      </p:sp>
      <p:pic>
        <p:nvPicPr>
          <p:cNvPr id="106" name="图片 105">
            <a:extLst>
              <a:ext uri="{FF2B5EF4-FFF2-40B4-BE49-F238E27FC236}">
                <a16:creationId xmlns:a16="http://schemas.microsoft.com/office/drawing/2014/main" id="{52C8913D-63F2-60DA-5EB3-E1BCD972F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208" y="4479803"/>
            <a:ext cx="446788" cy="446788"/>
          </a:xfrm>
          <a:prstGeom prst="rect">
            <a:avLst/>
          </a:prstGeom>
        </p:spPr>
      </p:pic>
      <p:sp>
        <p:nvSpPr>
          <p:cNvPr id="107" name="上弧形箭头 106">
            <a:extLst>
              <a:ext uri="{FF2B5EF4-FFF2-40B4-BE49-F238E27FC236}">
                <a16:creationId xmlns:a16="http://schemas.microsoft.com/office/drawing/2014/main" id="{BDC6E808-FAF4-13D6-EA19-24313C6E51CD}"/>
              </a:ext>
            </a:extLst>
          </p:cNvPr>
          <p:cNvSpPr/>
          <p:nvPr/>
        </p:nvSpPr>
        <p:spPr>
          <a:xfrm rot="5126486">
            <a:off x="911531" y="4444142"/>
            <a:ext cx="696358" cy="33414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8" name="文本框 107">
            <a:extLst>
              <a:ext uri="{FF2B5EF4-FFF2-40B4-BE49-F238E27FC236}">
                <a16:creationId xmlns:a16="http://schemas.microsoft.com/office/drawing/2014/main" id="{FC71592B-24C5-4D44-1C0A-A6F4A52355D6}"/>
              </a:ext>
            </a:extLst>
          </p:cNvPr>
          <p:cNvSpPr txBox="1"/>
          <p:nvPr/>
        </p:nvSpPr>
        <p:spPr>
          <a:xfrm>
            <a:off x="442555" y="4381425"/>
            <a:ext cx="833400" cy="261610"/>
          </a:xfrm>
          <a:prstGeom prst="rect">
            <a:avLst/>
          </a:prstGeom>
          <a:noFill/>
        </p:spPr>
        <p:txBody>
          <a:bodyPr wrap="square" rtlCol="0">
            <a:spAutoFit/>
          </a:bodyPr>
          <a:lstStyle/>
          <a:p>
            <a:r>
              <a:rPr kumimoji="1" lang="zh-CN" altLang="en-US" sz="1100" dirty="0"/>
              <a:t>再次来到</a:t>
            </a:r>
          </a:p>
        </p:txBody>
      </p:sp>
      <p:sp>
        <p:nvSpPr>
          <p:cNvPr id="109" name="文本框 108">
            <a:extLst>
              <a:ext uri="{FF2B5EF4-FFF2-40B4-BE49-F238E27FC236}">
                <a16:creationId xmlns:a16="http://schemas.microsoft.com/office/drawing/2014/main" id="{B287E74B-10A1-A6B7-AB2B-E1786B4D401C}"/>
              </a:ext>
            </a:extLst>
          </p:cNvPr>
          <p:cNvSpPr txBox="1"/>
          <p:nvPr/>
        </p:nvSpPr>
        <p:spPr>
          <a:xfrm>
            <a:off x="1525572" y="3695304"/>
            <a:ext cx="119849" cy="369332"/>
          </a:xfrm>
          <a:prstGeom prst="rect">
            <a:avLst/>
          </a:prstGeom>
          <a:noFill/>
        </p:spPr>
        <p:txBody>
          <a:bodyPr wrap="square" rtlCol="0">
            <a:spAutoFit/>
          </a:bodyPr>
          <a:lstStyle/>
          <a:p>
            <a:r>
              <a:rPr kumimoji="1" lang="en-US" altLang="zh-CN" dirty="0">
                <a:solidFill>
                  <a:srgbClr val="28FC36"/>
                </a:solidFill>
              </a:rPr>
              <a:t>p</a:t>
            </a:r>
            <a:endParaRPr kumimoji="1" lang="zh-CN" altLang="en-US" dirty="0">
              <a:solidFill>
                <a:srgbClr val="28FC36"/>
              </a:solidFill>
            </a:endParaRPr>
          </a:p>
        </p:txBody>
      </p:sp>
      <p:sp>
        <p:nvSpPr>
          <p:cNvPr id="110" name="文本框 109">
            <a:extLst>
              <a:ext uri="{FF2B5EF4-FFF2-40B4-BE49-F238E27FC236}">
                <a16:creationId xmlns:a16="http://schemas.microsoft.com/office/drawing/2014/main" id="{81C41249-13D6-27E2-8359-1407DACCF888}"/>
              </a:ext>
            </a:extLst>
          </p:cNvPr>
          <p:cNvSpPr txBox="1"/>
          <p:nvPr/>
        </p:nvSpPr>
        <p:spPr>
          <a:xfrm>
            <a:off x="1999777" y="3836179"/>
            <a:ext cx="119849" cy="369332"/>
          </a:xfrm>
          <a:prstGeom prst="rect">
            <a:avLst/>
          </a:prstGeom>
          <a:noFill/>
        </p:spPr>
        <p:txBody>
          <a:bodyPr wrap="square" rtlCol="0">
            <a:spAutoFit/>
          </a:bodyPr>
          <a:lstStyle/>
          <a:p>
            <a:r>
              <a:rPr kumimoji="1" lang="en-US" altLang="zh-CN" dirty="0">
                <a:solidFill>
                  <a:srgbClr val="28FC36"/>
                </a:solidFill>
              </a:rPr>
              <a:t>p</a:t>
            </a:r>
            <a:endParaRPr kumimoji="1" lang="zh-CN" altLang="en-US" dirty="0">
              <a:solidFill>
                <a:srgbClr val="28FC36"/>
              </a:solidFill>
            </a:endParaRPr>
          </a:p>
        </p:txBody>
      </p:sp>
      <p:sp>
        <p:nvSpPr>
          <p:cNvPr id="111" name="文本框 110">
            <a:extLst>
              <a:ext uri="{FF2B5EF4-FFF2-40B4-BE49-F238E27FC236}">
                <a16:creationId xmlns:a16="http://schemas.microsoft.com/office/drawing/2014/main" id="{CC92023B-41F6-09FA-894E-F4DED4E68D35}"/>
              </a:ext>
            </a:extLst>
          </p:cNvPr>
          <p:cNvSpPr txBox="1"/>
          <p:nvPr/>
        </p:nvSpPr>
        <p:spPr>
          <a:xfrm>
            <a:off x="2252654" y="4062323"/>
            <a:ext cx="119849" cy="369332"/>
          </a:xfrm>
          <a:prstGeom prst="rect">
            <a:avLst/>
          </a:prstGeom>
          <a:noFill/>
        </p:spPr>
        <p:txBody>
          <a:bodyPr wrap="square" rtlCol="0">
            <a:spAutoFit/>
          </a:bodyPr>
          <a:lstStyle/>
          <a:p>
            <a:r>
              <a:rPr kumimoji="1" lang="en-US" altLang="zh-CN" dirty="0">
                <a:solidFill>
                  <a:srgbClr val="28FC36"/>
                </a:solidFill>
              </a:rPr>
              <a:t>p</a:t>
            </a:r>
            <a:endParaRPr kumimoji="1" lang="zh-CN" altLang="en-US" dirty="0">
              <a:solidFill>
                <a:srgbClr val="28FC36"/>
              </a:solidFill>
            </a:endParaRPr>
          </a:p>
        </p:txBody>
      </p:sp>
      <p:sp>
        <p:nvSpPr>
          <p:cNvPr id="112" name="文本框 108">
            <a:extLst>
              <a:ext uri="{FF2B5EF4-FFF2-40B4-BE49-F238E27FC236}">
                <a16:creationId xmlns:a16="http://schemas.microsoft.com/office/drawing/2014/main" id="{B287E74B-10A1-A6B7-AB2B-E1786B4D401C}"/>
              </a:ext>
            </a:extLst>
          </p:cNvPr>
          <p:cNvSpPr txBox="1"/>
          <p:nvPr/>
        </p:nvSpPr>
        <p:spPr>
          <a:xfrm>
            <a:off x="2271765" y="4330958"/>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solidFill>
                  <a:srgbClr val="28FC36"/>
                </a:solidFill>
              </a:rPr>
              <a:t>p</a:t>
            </a:r>
            <a:endParaRPr kumimoji="1" lang="zh-CN" altLang="en-US" dirty="0">
              <a:solidFill>
                <a:srgbClr val="28FC36"/>
              </a:solidFill>
            </a:endParaRPr>
          </a:p>
        </p:txBody>
      </p:sp>
      <p:grpSp>
        <p:nvGrpSpPr>
          <p:cNvPr id="113" name="组合 112">
            <a:extLst>
              <a:ext uri="{FF2B5EF4-FFF2-40B4-BE49-F238E27FC236}">
                <a16:creationId xmlns:a16="http://schemas.microsoft.com/office/drawing/2014/main" id="{5B33144D-F8AB-1D22-F9BF-1F5E231C3B9B}"/>
              </a:ext>
            </a:extLst>
          </p:cNvPr>
          <p:cNvGrpSpPr/>
          <p:nvPr/>
        </p:nvGrpSpPr>
        <p:grpSpPr>
          <a:xfrm>
            <a:off x="7535993" y="3466342"/>
            <a:ext cx="1788244" cy="1478338"/>
            <a:chOff x="971854" y="2652489"/>
            <a:chExt cx="1788244" cy="1478338"/>
          </a:xfrm>
        </p:grpSpPr>
        <p:sp>
          <p:nvSpPr>
            <p:cNvPr id="114" name="椭圆 113">
              <a:extLst>
                <a:ext uri="{FF2B5EF4-FFF2-40B4-BE49-F238E27FC236}">
                  <a16:creationId xmlns:a16="http://schemas.microsoft.com/office/drawing/2014/main" id="{5B94AE61-B64B-1030-7A09-E7ADD8BDF6C6}"/>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A67013D-1017-AF9E-1992-477BBA0E64F7}"/>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9397A62-CBD0-5023-CA18-733BEA6B509E}"/>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876423-A320-EF25-3E2E-8106D711BD23}"/>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7C73B06-9265-0B17-E397-86A64EEC27BE}"/>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119" name="直接连接符 143">
              <a:extLst>
                <a:ext uri="{FF2B5EF4-FFF2-40B4-BE49-F238E27FC236}">
                  <a16:creationId xmlns:a16="http://schemas.microsoft.com/office/drawing/2014/main" id="{CDDA5684-88EB-6AA7-8D3E-03E421B65299}"/>
                </a:ext>
              </a:extLst>
            </p:cNvPr>
            <p:cNvCxnSpPr>
              <a:stCxn id="116" idx="4"/>
              <a:endCxn id="117"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46">
              <a:extLst>
                <a:ext uri="{FF2B5EF4-FFF2-40B4-BE49-F238E27FC236}">
                  <a16:creationId xmlns:a16="http://schemas.microsoft.com/office/drawing/2014/main" id="{21DE0FA8-72A1-421A-1AD4-6FCAFE5A9C90}"/>
                </a:ext>
              </a:extLst>
            </p:cNvPr>
            <p:cNvCxnSpPr>
              <a:cxnSpLocks/>
              <a:stCxn id="117" idx="6"/>
              <a:endCxn id="115"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47">
              <a:extLst>
                <a:ext uri="{FF2B5EF4-FFF2-40B4-BE49-F238E27FC236}">
                  <a16:creationId xmlns:a16="http://schemas.microsoft.com/office/drawing/2014/main" id="{5FC08211-39FF-2862-0328-7DC7B1BCC822}"/>
                </a:ext>
              </a:extLst>
            </p:cNvPr>
            <p:cNvCxnSpPr>
              <a:cxnSpLocks/>
              <a:stCxn id="117" idx="5"/>
              <a:endCxn id="118"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49">
              <a:extLst>
                <a:ext uri="{FF2B5EF4-FFF2-40B4-BE49-F238E27FC236}">
                  <a16:creationId xmlns:a16="http://schemas.microsoft.com/office/drawing/2014/main" id="{1FF3DBD5-4808-6681-B88F-3DDDFFA46518}"/>
                </a:ext>
              </a:extLst>
            </p:cNvPr>
            <p:cNvCxnSpPr>
              <a:cxnSpLocks/>
              <a:stCxn id="114" idx="5"/>
              <a:endCxn id="117"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47">
              <a:extLst>
                <a:ext uri="{FF2B5EF4-FFF2-40B4-BE49-F238E27FC236}">
                  <a16:creationId xmlns:a16="http://schemas.microsoft.com/office/drawing/2014/main" id="{0B19A144-946C-7A3D-FC4E-89F1E1013CA3}"/>
                </a:ext>
              </a:extLst>
            </p:cNvPr>
            <p:cNvCxnSpPr>
              <a:cxnSpLocks/>
              <a:endCxn id="117" idx="3"/>
            </p:cNvCxnSpPr>
            <p:nvPr/>
          </p:nvCxnSpPr>
          <p:spPr>
            <a:xfrm flipV="1">
              <a:off x="971854" y="3708067"/>
              <a:ext cx="672207" cy="422760"/>
            </a:xfrm>
            <a:prstGeom prst="line">
              <a:avLst/>
            </a:prstGeom>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940FEEFE-C189-CB23-CB77-C8C7D6D1B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125" name="文本框 124">
              <a:extLst>
                <a:ext uri="{FF2B5EF4-FFF2-40B4-BE49-F238E27FC236}">
                  <a16:creationId xmlns:a16="http://schemas.microsoft.com/office/drawing/2014/main" id="{960F654B-13FA-7CB0-205E-3C927C3899C4}"/>
                </a:ext>
              </a:extLst>
            </p:cNvPr>
            <p:cNvSpPr txBox="1"/>
            <p:nvPr/>
          </p:nvSpPr>
          <p:spPr>
            <a:xfrm>
              <a:off x="1318450" y="292653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126" name="文本框 125">
              <a:extLst>
                <a:ext uri="{FF2B5EF4-FFF2-40B4-BE49-F238E27FC236}">
                  <a16:creationId xmlns:a16="http://schemas.microsoft.com/office/drawing/2014/main" id="{CD17AB47-9FF0-5646-D0B9-ADE84850A52F}"/>
                </a:ext>
              </a:extLst>
            </p:cNvPr>
            <p:cNvSpPr txBox="1"/>
            <p:nvPr/>
          </p:nvSpPr>
          <p:spPr>
            <a:xfrm>
              <a:off x="1812458" y="2992392"/>
              <a:ext cx="119849" cy="369332"/>
            </a:xfrm>
            <a:prstGeom prst="rect">
              <a:avLst/>
            </a:prstGeom>
            <a:noFill/>
          </p:spPr>
          <p:txBody>
            <a:bodyPr wrap="square" rtlCol="0">
              <a:spAutoFit/>
            </a:bodyPr>
            <a:lstStyle/>
            <a:p>
              <a:r>
                <a:rPr kumimoji="1" lang="en-US" altLang="zh-CN" dirty="0"/>
                <a:t>p</a:t>
              </a:r>
              <a:endParaRPr kumimoji="1" lang="zh-CN" altLang="en-US" dirty="0"/>
            </a:p>
          </p:txBody>
        </p:sp>
        <p:sp>
          <p:nvSpPr>
            <p:cNvPr id="127" name="文本框 67">
              <a:extLst>
                <a:ext uri="{FF2B5EF4-FFF2-40B4-BE49-F238E27FC236}">
                  <a16:creationId xmlns:a16="http://schemas.microsoft.com/office/drawing/2014/main" id="{3E770FCF-A5EE-BA56-3B50-D082D830A4D0}"/>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sp>
          <p:nvSpPr>
            <p:cNvPr id="128" name="文本框 67">
              <a:extLst>
                <a:ext uri="{FF2B5EF4-FFF2-40B4-BE49-F238E27FC236}">
                  <a16:creationId xmlns:a16="http://schemas.microsoft.com/office/drawing/2014/main" id="{AA1277C3-ACC7-A841-0234-39DCB47770D8}"/>
                </a:ext>
              </a:extLst>
            </p:cNvPr>
            <p:cNvSpPr txBox="1"/>
            <p:nvPr/>
          </p:nvSpPr>
          <p:spPr>
            <a:xfrm>
              <a:off x="2122036" y="3521814"/>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t>p</a:t>
              </a:r>
              <a:endParaRPr kumimoji="1" lang="zh-CN" altLang="en-US" dirty="0"/>
            </a:p>
          </p:txBody>
        </p:sp>
      </p:grpSp>
      <p:sp>
        <p:nvSpPr>
          <p:cNvPr id="129" name="文本框 128">
            <a:extLst>
              <a:ext uri="{FF2B5EF4-FFF2-40B4-BE49-F238E27FC236}">
                <a16:creationId xmlns:a16="http://schemas.microsoft.com/office/drawing/2014/main" id="{2FCABB49-CEFC-9FB7-895C-2D95369B2844}"/>
              </a:ext>
            </a:extLst>
          </p:cNvPr>
          <p:cNvSpPr txBox="1"/>
          <p:nvPr/>
        </p:nvSpPr>
        <p:spPr>
          <a:xfrm>
            <a:off x="7946772" y="5290527"/>
            <a:ext cx="1377465" cy="369332"/>
          </a:xfrm>
          <a:prstGeom prst="rect">
            <a:avLst/>
          </a:prstGeom>
          <a:noFill/>
        </p:spPr>
        <p:txBody>
          <a:bodyPr wrap="square" rtlCol="0">
            <a:spAutoFit/>
          </a:bodyPr>
          <a:lstStyle/>
          <a:p>
            <a:r>
              <a:rPr kumimoji="1" lang="zh-CN" altLang="en-US" dirty="0"/>
              <a:t>动态游走</a:t>
            </a:r>
          </a:p>
        </p:txBody>
      </p:sp>
      <p:pic>
        <p:nvPicPr>
          <p:cNvPr id="130" name="图片 129">
            <a:extLst>
              <a:ext uri="{FF2B5EF4-FFF2-40B4-BE49-F238E27FC236}">
                <a16:creationId xmlns:a16="http://schemas.microsoft.com/office/drawing/2014/main" id="{2EB3A559-039D-B552-C416-FC6A886F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559" y="4517145"/>
            <a:ext cx="446788" cy="446788"/>
          </a:xfrm>
          <a:prstGeom prst="rect">
            <a:avLst/>
          </a:prstGeom>
        </p:spPr>
      </p:pic>
      <p:sp>
        <p:nvSpPr>
          <p:cNvPr id="131" name="上弧形箭头 130">
            <a:extLst>
              <a:ext uri="{FF2B5EF4-FFF2-40B4-BE49-F238E27FC236}">
                <a16:creationId xmlns:a16="http://schemas.microsoft.com/office/drawing/2014/main" id="{81A2AE24-3156-2420-EFC8-F9FFDA6DAE05}"/>
              </a:ext>
            </a:extLst>
          </p:cNvPr>
          <p:cNvSpPr/>
          <p:nvPr/>
        </p:nvSpPr>
        <p:spPr>
          <a:xfrm rot="5126486">
            <a:off x="7421882" y="4481484"/>
            <a:ext cx="696358" cy="33414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2" name="文本框 131">
            <a:extLst>
              <a:ext uri="{FF2B5EF4-FFF2-40B4-BE49-F238E27FC236}">
                <a16:creationId xmlns:a16="http://schemas.microsoft.com/office/drawing/2014/main" id="{E4DA71C9-68AE-5357-09AD-9A16D157B30E}"/>
              </a:ext>
            </a:extLst>
          </p:cNvPr>
          <p:cNvSpPr txBox="1"/>
          <p:nvPr/>
        </p:nvSpPr>
        <p:spPr>
          <a:xfrm>
            <a:off x="6952906" y="4418767"/>
            <a:ext cx="833400" cy="261610"/>
          </a:xfrm>
          <a:prstGeom prst="rect">
            <a:avLst/>
          </a:prstGeom>
          <a:noFill/>
        </p:spPr>
        <p:txBody>
          <a:bodyPr wrap="square" rtlCol="0">
            <a:spAutoFit/>
          </a:bodyPr>
          <a:lstStyle/>
          <a:p>
            <a:r>
              <a:rPr kumimoji="1" lang="zh-CN" altLang="en-US" sz="1100" dirty="0"/>
              <a:t>再次来到</a:t>
            </a:r>
          </a:p>
        </p:txBody>
      </p:sp>
      <p:sp>
        <p:nvSpPr>
          <p:cNvPr id="133" name="文本框 132">
            <a:extLst>
              <a:ext uri="{FF2B5EF4-FFF2-40B4-BE49-F238E27FC236}">
                <a16:creationId xmlns:a16="http://schemas.microsoft.com/office/drawing/2014/main" id="{222D2A0A-B0D8-B329-5161-B11DF6A910BC}"/>
              </a:ext>
            </a:extLst>
          </p:cNvPr>
          <p:cNvSpPr txBox="1"/>
          <p:nvPr/>
        </p:nvSpPr>
        <p:spPr>
          <a:xfrm>
            <a:off x="8035923" y="3732646"/>
            <a:ext cx="119849" cy="369332"/>
          </a:xfrm>
          <a:prstGeom prst="rect">
            <a:avLst/>
          </a:prstGeom>
          <a:noFill/>
        </p:spPr>
        <p:txBody>
          <a:bodyPr wrap="square" rtlCol="0">
            <a:spAutoFit/>
          </a:bodyPr>
          <a:lstStyle/>
          <a:p>
            <a:r>
              <a:rPr kumimoji="1" lang="en-US" altLang="zh-CN" dirty="0">
                <a:solidFill>
                  <a:srgbClr val="28FC36"/>
                </a:solidFill>
              </a:rPr>
              <a:t>x</a:t>
            </a:r>
            <a:endParaRPr kumimoji="1" lang="zh-CN" altLang="en-US" dirty="0">
              <a:solidFill>
                <a:srgbClr val="28FC36"/>
              </a:solidFill>
            </a:endParaRPr>
          </a:p>
        </p:txBody>
      </p:sp>
      <p:sp>
        <p:nvSpPr>
          <p:cNvPr id="134" name="文本框 133">
            <a:extLst>
              <a:ext uri="{FF2B5EF4-FFF2-40B4-BE49-F238E27FC236}">
                <a16:creationId xmlns:a16="http://schemas.microsoft.com/office/drawing/2014/main" id="{CDCC2795-B647-36B1-AC48-910346055171}"/>
              </a:ext>
            </a:extLst>
          </p:cNvPr>
          <p:cNvSpPr txBox="1"/>
          <p:nvPr/>
        </p:nvSpPr>
        <p:spPr>
          <a:xfrm>
            <a:off x="8510128" y="3873521"/>
            <a:ext cx="119849" cy="369332"/>
          </a:xfrm>
          <a:prstGeom prst="rect">
            <a:avLst/>
          </a:prstGeom>
          <a:noFill/>
        </p:spPr>
        <p:txBody>
          <a:bodyPr wrap="square" rtlCol="0">
            <a:spAutoFit/>
          </a:bodyPr>
          <a:lstStyle/>
          <a:p>
            <a:r>
              <a:rPr kumimoji="1" lang="en-US" altLang="zh-CN" dirty="0">
                <a:solidFill>
                  <a:srgbClr val="28FC36"/>
                </a:solidFill>
              </a:rPr>
              <a:t>y</a:t>
            </a:r>
            <a:endParaRPr kumimoji="1" lang="zh-CN" altLang="en-US" dirty="0">
              <a:solidFill>
                <a:srgbClr val="28FC36"/>
              </a:solidFill>
            </a:endParaRPr>
          </a:p>
        </p:txBody>
      </p:sp>
      <p:sp>
        <p:nvSpPr>
          <p:cNvPr id="135" name="文本框 134">
            <a:extLst>
              <a:ext uri="{FF2B5EF4-FFF2-40B4-BE49-F238E27FC236}">
                <a16:creationId xmlns:a16="http://schemas.microsoft.com/office/drawing/2014/main" id="{D694C05F-752E-67C2-89BB-499E47F867F5}"/>
              </a:ext>
            </a:extLst>
          </p:cNvPr>
          <p:cNvSpPr txBox="1"/>
          <p:nvPr/>
        </p:nvSpPr>
        <p:spPr>
          <a:xfrm>
            <a:off x="8763005" y="4099665"/>
            <a:ext cx="119849" cy="369332"/>
          </a:xfrm>
          <a:prstGeom prst="rect">
            <a:avLst/>
          </a:prstGeom>
          <a:noFill/>
        </p:spPr>
        <p:txBody>
          <a:bodyPr wrap="square" rtlCol="0">
            <a:spAutoFit/>
          </a:bodyPr>
          <a:lstStyle/>
          <a:p>
            <a:r>
              <a:rPr kumimoji="1" lang="en-US" altLang="zh-CN" dirty="0">
                <a:solidFill>
                  <a:srgbClr val="28FC36"/>
                </a:solidFill>
              </a:rPr>
              <a:t>z</a:t>
            </a:r>
            <a:endParaRPr kumimoji="1" lang="zh-CN" altLang="en-US" dirty="0">
              <a:solidFill>
                <a:srgbClr val="28FC36"/>
              </a:solidFill>
            </a:endParaRPr>
          </a:p>
        </p:txBody>
      </p:sp>
      <p:sp>
        <p:nvSpPr>
          <p:cNvPr id="136" name="文本框 108">
            <a:extLst>
              <a:ext uri="{FF2B5EF4-FFF2-40B4-BE49-F238E27FC236}">
                <a16:creationId xmlns:a16="http://schemas.microsoft.com/office/drawing/2014/main" id="{A79F4329-25FF-0442-546C-B3E049459E47}"/>
              </a:ext>
            </a:extLst>
          </p:cNvPr>
          <p:cNvSpPr txBox="1"/>
          <p:nvPr/>
        </p:nvSpPr>
        <p:spPr>
          <a:xfrm>
            <a:off x="8795961" y="4437174"/>
            <a:ext cx="247892"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a:solidFill>
                  <a:srgbClr val="28FC36"/>
                </a:solidFill>
              </a:rPr>
              <a:t>q</a:t>
            </a:r>
            <a:endParaRPr kumimoji="1" lang="zh-CN" altLang="en-US" dirty="0">
              <a:solidFill>
                <a:srgbClr val="28FC36"/>
              </a:solidFill>
            </a:endParaRPr>
          </a:p>
        </p:txBody>
      </p:sp>
      <p:grpSp>
        <p:nvGrpSpPr>
          <p:cNvPr id="143" name="组合 142">
            <a:extLst>
              <a:ext uri="{FF2B5EF4-FFF2-40B4-BE49-F238E27FC236}">
                <a16:creationId xmlns:a16="http://schemas.microsoft.com/office/drawing/2014/main" id="{32B34FDB-720D-710D-7CB3-38184CFBAF2A}"/>
              </a:ext>
            </a:extLst>
          </p:cNvPr>
          <p:cNvGrpSpPr/>
          <p:nvPr/>
        </p:nvGrpSpPr>
        <p:grpSpPr>
          <a:xfrm>
            <a:off x="10210800" y="466165"/>
            <a:ext cx="1891553" cy="595065"/>
            <a:chOff x="10210800" y="466165"/>
            <a:chExt cx="1891553" cy="595065"/>
          </a:xfrm>
        </p:grpSpPr>
        <p:sp>
          <p:nvSpPr>
            <p:cNvPr id="144" name="矩形 143">
              <a:extLst>
                <a:ext uri="{FF2B5EF4-FFF2-40B4-BE49-F238E27FC236}">
                  <a16:creationId xmlns:a16="http://schemas.microsoft.com/office/drawing/2014/main" id="{FE736DCA-0781-967F-9F58-ADBD37DC40F5}"/>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5" name="图片 4">
              <a:extLst>
                <a:ext uri="{FF2B5EF4-FFF2-40B4-BE49-F238E27FC236}">
                  <a16:creationId xmlns:a16="http://schemas.microsoft.com/office/drawing/2014/main" id="{1F70E701-1A4E-505F-EAA9-5ED1B515328E}"/>
                </a:ext>
              </a:extLst>
            </p:cNvPr>
            <p:cNvPicPr>
              <a:picLocks noChangeAspect="1"/>
            </p:cNvPicPr>
            <p:nvPr/>
          </p:nvPicPr>
          <p:blipFill>
            <a:blip r:embed="rId4" cstate="print"/>
            <a:stretch>
              <a:fillRect/>
            </a:stretch>
          </p:blipFill>
          <p:spPr>
            <a:xfrm>
              <a:off x="10276444" y="466165"/>
              <a:ext cx="1760264" cy="595065"/>
            </a:xfrm>
            <a:prstGeom prst="rect">
              <a:avLst/>
            </a:prstGeom>
          </p:spPr>
        </p:pic>
      </p:grpSp>
      <p:sp>
        <p:nvSpPr>
          <p:cNvPr id="147" name="标题 146">
            <a:extLst>
              <a:ext uri="{FF2B5EF4-FFF2-40B4-BE49-F238E27FC236}">
                <a16:creationId xmlns:a16="http://schemas.microsoft.com/office/drawing/2014/main" id="{64989414-CEB3-C4CA-D3FF-8B760EA13E2D}"/>
              </a:ext>
            </a:extLst>
          </p:cNvPr>
          <p:cNvSpPr>
            <a:spLocks noGrp="1"/>
          </p:cNvSpPr>
          <p:nvPr>
            <p:ph type="title"/>
          </p:nvPr>
        </p:nvSpPr>
        <p:spPr/>
        <p:txBody>
          <a:bodyPr/>
          <a:lstStyle/>
          <a:p>
            <a:r>
              <a:rPr kumimoji="1" lang="zh-CN" altLang="en-US" dirty="0"/>
              <a:t>随机游走算法分类</a:t>
            </a:r>
          </a:p>
        </p:txBody>
      </p:sp>
    </p:spTree>
    <p:extLst>
      <p:ext uri="{BB962C8B-B14F-4D97-AF65-F5344CB8AC3E}">
        <p14:creationId xmlns:p14="http://schemas.microsoft.com/office/powerpoint/2010/main" val="239664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7EC6FF-F17E-C215-01A6-F15C963FD4DB}"/>
              </a:ext>
            </a:extLst>
          </p:cNvPr>
          <p:cNvSpPr>
            <a:spLocks noGrp="1"/>
          </p:cNvSpPr>
          <p:nvPr>
            <p:ph idx="1"/>
          </p:nvPr>
        </p:nvSpPr>
        <p:spPr>
          <a:xfrm>
            <a:off x="608399" y="1490399"/>
            <a:ext cx="8590006" cy="1596902"/>
          </a:xfrm>
        </p:spPr>
        <p:txBody>
          <a:bodyPr>
            <a:noAutofit/>
          </a:bodyPr>
          <a:lstStyle/>
          <a:p>
            <a:r>
              <a:rPr kumimoji="1" lang="zh-CN" altLang="en-US" dirty="0"/>
              <a:t>转移概率考虑当前</a:t>
            </a:r>
            <a:r>
              <a:rPr kumimoji="1" lang="en-US" altLang="zh-CN" dirty="0"/>
              <a:t>walker</a:t>
            </a:r>
            <a:r>
              <a:rPr kumimoji="1" lang="zh-CN" altLang="en-US" dirty="0"/>
              <a:t>最近路径的步长数来定义随机游走算法的阶数</a:t>
            </a:r>
            <a:endParaRPr kumimoji="1" lang="en-US" altLang="zh-CN" dirty="0"/>
          </a:p>
          <a:p>
            <a:r>
              <a:rPr kumimoji="1" lang="zh-CN" altLang="en-US" dirty="0">
                <a:solidFill>
                  <a:srgbClr val="FF0000"/>
                </a:solidFill>
              </a:rPr>
              <a:t>一阶游走</a:t>
            </a:r>
            <a:r>
              <a:rPr kumimoji="1" lang="zh-CN" altLang="en-US" dirty="0"/>
              <a:t>：</a:t>
            </a:r>
            <a:r>
              <a:rPr kumimoji="1" lang="en-US" altLang="zh-CN" dirty="0"/>
              <a:t>walker</a:t>
            </a:r>
            <a:r>
              <a:rPr kumimoji="1" lang="zh-CN" altLang="en-US" dirty="0"/>
              <a:t>只知道当前节点，不知道之前访问的节点信息</a:t>
            </a:r>
            <a:endParaRPr kumimoji="1" lang="en-US" altLang="zh-CN" dirty="0"/>
          </a:p>
          <a:p>
            <a:r>
              <a:rPr kumimoji="1" lang="zh-CN" altLang="en-US" dirty="0">
                <a:solidFill>
                  <a:srgbClr val="FF0000"/>
                </a:solidFill>
              </a:rPr>
              <a:t>二阶游走</a:t>
            </a:r>
            <a:r>
              <a:rPr kumimoji="1" lang="zh-CN" altLang="en-US" dirty="0"/>
              <a:t>：</a:t>
            </a:r>
            <a:r>
              <a:rPr kumimoji="1" lang="en-US" altLang="zh-CN" dirty="0"/>
              <a:t>walker</a:t>
            </a:r>
            <a:r>
              <a:rPr kumimoji="1" lang="zh-CN" altLang="en-US" dirty="0"/>
              <a:t>在选择下一跳的时候考虑上一步所在的节点</a:t>
            </a:r>
          </a:p>
        </p:txBody>
      </p:sp>
      <p:grpSp>
        <p:nvGrpSpPr>
          <p:cNvPr id="113" name="组合 112">
            <a:extLst>
              <a:ext uri="{FF2B5EF4-FFF2-40B4-BE49-F238E27FC236}">
                <a16:creationId xmlns:a16="http://schemas.microsoft.com/office/drawing/2014/main" id="{5B33144D-F8AB-1D22-F9BF-1F5E231C3B9B}"/>
              </a:ext>
            </a:extLst>
          </p:cNvPr>
          <p:cNvGrpSpPr/>
          <p:nvPr/>
        </p:nvGrpSpPr>
        <p:grpSpPr>
          <a:xfrm>
            <a:off x="7593248" y="3466342"/>
            <a:ext cx="1730989" cy="1478338"/>
            <a:chOff x="1029109" y="2652489"/>
            <a:chExt cx="1730989" cy="1478338"/>
          </a:xfrm>
        </p:grpSpPr>
        <p:sp>
          <p:nvSpPr>
            <p:cNvPr id="114" name="椭圆 113">
              <a:extLst>
                <a:ext uri="{FF2B5EF4-FFF2-40B4-BE49-F238E27FC236}">
                  <a16:creationId xmlns:a16="http://schemas.microsoft.com/office/drawing/2014/main" id="{5B94AE61-B64B-1030-7A09-E7ADD8BDF6C6}"/>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15" name="椭圆 114">
              <a:extLst>
                <a:ext uri="{FF2B5EF4-FFF2-40B4-BE49-F238E27FC236}">
                  <a16:creationId xmlns:a16="http://schemas.microsoft.com/office/drawing/2014/main" id="{0A67013D-1017-AF9E-1992-477BBA0E64F7}"/>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9397A62-CBD0-5023-CA18-733BEA6B509E}"/>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876423-A320-EF25-3E2E-8106D711BD23}"/>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7C73B06-9265-0B17-E397-86A64EEC27BE}"/>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119" name="直接连接符 143">
              <a:extLst>
                <a:ext uri="{FF2B5EF4-FFF2-40B4-BE49-F238E27FC236}">
                  <a16:creationId xmlns:a16="http://schemas.microsoft.com/office/drawing/2014/main" id="{CDDA5684-88EB-6AA7-8D3E-03E421B65299}"/>
                </a:ext>
              </a:extLst>
            </p:cNvPr>
            <p:cNvCxnSpPr>
              <a:stCxn id="116" idx="4"/>
              <a:endCxn id="117"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46">
              <a:extLst>
                <a:ext uri="{FF2B5EF4-FFF2-40B4-BE49-F238E27FC236}">
                  <a16:creationId xmlns:a16="http://schemas.microsoft.com/office/drawing/2014/main" id="{21DE0FA8-72A1-421A-1AD4-6FCAFE5A9C90}"/>
                </a:ext>
              </a:extLst>
            </p:cNvPr>
            <p:cNvCxnSpPr>
              <a:cxnSpLocks/>
              <a:stCxn id="117" idx="6"/>
              <a:endCxn id="115"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47">
              <a:extLst>
                <a:ext uri="{FF2B5EF4-FFF2-40B4-BE49-F238E27FC236}">
                  <a16:creationId xmlns:a16="http://schemas.microsoft.com/office/drawing/2014/main" id="{5FC08211-39FF-2862-0328-7DC7B1BCC822}"/>
                </a:ext>
              </a:extLst>
            </p:cNvPr>
            <p:cNvCxnSpPr>
              <a:cxnSpLocks/>
              <a:stCxn id="117" idx="5"/>
              <a:endCxn id="118"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49">
              <a:extLst>
                <a:ext uri="{FF2B5EF4-FFF2-40B4-BE49-F238E27FC236}">
                  <a16:creationId xmlns:a16="http://schemas.microsoft.com/office/drawing/2014/main" id="{1FF3DBD5-4808-6681-B88F-3DDDFFA46518}"/>
                </a:ext>
              </a:extLst>
            </p:cNvPr>
            <p:cNvCxnSpPr>
              <a:cxnSpLocks/>
              <a:stCxn id="114" idx="5"/>
              <a:endCxn id="117"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47">
              <a:extLst>
                <a:ext uri="{FF2B5EF4-FFF2-40B4-BE49-F238E27FC236}">
                  <a16:creationId xmlns:a16="http://schemas.microsoft.com/office/drawing/2014/main" id="{0B19A144-946C-7A3D-FC4E-89F1E1013CA3}"/>
                </a:ext>
              </a:extLst>
            </p:cNvPr>
            <p:cNvCxnSpPr>
              <a:cxnSpLocks/>
              <a:stCxn id="66" idx="3"/>
              <a:endCxn id="117" idx="3"/>
            </p:cNvCxnSpPr>
            <p:nvPr/>
          </p:nvCxnSpPr>
          <p:spPr>
            <a:xfrm flipV="1">
              <a:off x="1029109" y="3708067"/>
              <a:ext cx="614952" cy="349487"/>
            </a:xfrm>
            <a:prstGeom prst="line">
              <a:avLst/>
            </a:prstGeom>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940FEEFE-C189-CB23-CB77-C8C7D6D1B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grpSp>
      <p:sp>
        <p:nvSpPr>
          <p:cNvPr id="129" name="文本框 128">
            <a:extLst>
              <a:ext uri="{FF2B5EF4-FFF2-40B4-BE49-F238E27FC236}">
                <a16:creationId xmlns:a16="http://schemas.microsoft.com/office/drawing/2014/main" id="{2FCABB49-CEFC-9FB7-895C-2D95369B2844}"/>
              </a:ext>
            </a:extLst>
          </p:cNvPr>
          <p:cNvSpPr txBox="1"/>
          <p:nvPr/>
        </p:nvSpPr>
        <p:spPr>
          <a:xfrm>
            <a:off x="7946772" y="5290527"/>
            <a:ext cx="1377465" cy="369332"/>
          </a:xfrm>
          <a:prstGeom prst="rect">
            <a:avLst/>
          </a:prstGeom>
          <a:noFill/>
        </p:spPr>
        <p:txBody>
          <a:bodyPr wrap="square" rtlCol="0">
            <a:spAutoFit/>
          </a:bodyPr>
          <a:lstStyle/>
          <a:p>
            <a:r>
              <a:rPr kumimoji="1" lang="zh-CN" altLang="en-US" dirty="0"/>
              <a:t>二阶游走</a:t>
            </a:r>
          </a:p>
        </p:txBody>
      </p:sp>
      <p:pic>
        <p:nvPicPr>
          <p:cNvPr id="130" name="图片 129">
            <a:extLst>
              <a:ext uri="{FF2B5EF4-FFF2-40B4-BE49-F238E27FC236}">
                <a16:creationId xmlns:a16="http://schemas.microsoft.com/office/drawing/2014/main" id="{2EB3A559-039D-B552-C416-FC6A886F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241" y="4365871"/>
            <a:ext cx="338984" cy="338984"/>
          </a:xfrm>
          <a:prstGeom prst="rect">
            <a:avLst/>
          </a:prstGeom>
        </p:spPr>
      </p:pic>
      <p:grpSp>
        <p:nvGrpSpPr>
          <p:cNvPr id="21" name="组合 20">
            <a:extLst>
              <a:ext uri="{FF2B5EF4-FFF2-40B4-BE49-F238E27FC236}">
                <a16:creationId xmlns:a16="http://schemas.microsoft.com/office/drawing/2014/main" id="{2026AFD7-ED0F-EE6F-F45B-5E6BF8E6B20C}"/>
              </a:ext>
            </a:extLst>
          </p:cNvPr>
          <p:cNvGrpSpPr/>
          <p:nvPr/>
        </p:nvGrpSpPr>
        <p:grpSpPr>
          <a:xfrm>
            <a:off x="1639050" y="3436408"/>
            <a:ext cx="1561497" cy="1478338"/>
            <a:chOff x="1198601" y="2652489"/>
            <a:chExt cx="1561497" cy="1478338"/>
          </a:xfrm>
        </p:grpSpPr>
        <p:sp>
          <p:nvSpPr>
            <p:cNvPr id="23" name="椭圆 22">
              <a:extLst>
                <a:ext uri="{FF2B5EF4-FFF2-40B4-BE49-F238E27FC236}">
                  <a16:creationId xmlns:a16="http://schemas.microsoft.com/office/drawing/2014/main" id="{EA0F53E9-BDE8-D371-A6E0-CDE0274AB9B3}"/>
                </a:ext>
              </a:extLst>
            </p:cNvPr>
            <p:cNvSpPr/>
            <p:nvPr/>
          </p:nvSpPr>
          <p:spPr>
            <a:xfrm>
              <a:off x="1198601" y="2757469"/>
              <a:ext cx="239698" cy="2396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4" name="椭圆 23">
              <a:extLst>
                <a:ext uri="{FF2B5EF4-FFF2-40B4-BE49-F238E27FC236}">
                  <a16:creationId xmlns:a16="http://schemas.microsoft.com/office/drawing/2014/main" id="{7317F011-CAE5-B04C-6B27-E188D5F2F966}"/>
                </a:ext>
              </a:extLst>
            </p:cNvPr>
            <p:cNvSpPr/>
            <p:nvPr/>
          </p:nvSpPr>
          <p:spPr>
            <a:xfrm>
              <a:off x="2394568" y="3082521"/>
              <a:ext cx="239698" cy="23969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5" name="椭圆 24">
              <a:extLst>
                <a:ext uri="{FF2B5EF4-FFF2-40B4-BE49-F238E27FC236}">
                  <a16:creationId xmlns:a16="http://schemas.microsoft.com/office/drawing/2014/main" id="{71DBBBB1-A854-9121-08E5-53B5B601B8F7}"/>
                </a:ext>
              </a:extLst>
            </p:cNvPr>
            <p:cNvSpPr/>
            <p:nvPr/>
          </p:nvSpPr>
          <p:spPr>
            <a:xfrm>
              <a:off x="1899465" y="2652489"/>
              <a:ext cx="239698" cy="2396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83C17FFE-D277-5960-F154-B5EB5816F1D2}"/>
                </a:ext>
              </a:extLst>
            </p:cNvPr>
            <p:cNvSpPr/>
            <p:nvPr/>
          </p:nvSpPr>
          <p:spPr>
            <a:xfrm>
              <a:off x="1608958" y="3503472"/>
              <a:ext cx="239698" cy="239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7" name="椭圆 26">
              <a:extLst>
                <a:ext uri="{FF2B5EF4-FFF2-40B4-BE49-F238E27FC236}">
                  <a16:creationId xmlns:a16="http://schemas.microsoft.com/office/drawing/2014/main" id="{7B2941FF-AF1F-6B2B-EB92-CBF5086F6B9A}"/>
                </a:ext>
              </a:extLst>
            </p:cNvPr>
            <p:cNvSpPr/>
            <p:nvPr/>
          </p:nvSpPr>
          <p:spPr>
            <a:xfrm>
              <a:off x="2520400" y="3891129"/>
              <a:ext cx="239698" cy="2396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cxnSp>
          <p:nvCxnSpPr>
            <p:cNvPr id="28" name="直接连接符 143">
              <a:extLst>
                <a:ext uri="{FF2B5EF4-FFF2-40B4-BE49-F238E27FC236}">
                  <a16:creationId xmlns:a16="http://schemas.microsoft.com/office/drawing/2014/main" id="{026CF3BD-206B-28BB-A406-A11F9DCD9C85}"/>
                </a:ext>
              </a:extLst>
            </p:cNvPr>
            <p:cNvCxnSpPr>
              <a:stCxn id="25" idx="4"/>
              <a:endCxn id="26" idx="0"/>
            </p:cNvCxnSpPr>
            <p:nvPr/>
          </p:nvCxnSpPr>
          <p:spPr>
            <a:xfrm flipH="1">
              <a:off x="1728807" y="2892187"/>
              <a:ext cx="290507" cy="611285"/>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146">
              <a:extLst>
                <a:ext uri="{FF2B5EF4-FFF2-40B4-BE49-F238E27FC236}">
                  <a16:creationId xmlns:a16="http://schemas.microsoft.com/office/drawing/2014/main" id="{039D57CC-64E3-4C8B-D71F-79D19C6CD603}"/>
                </a:ext>
              </a:extLst>
            </p:cNvPr>
            <p:cNvCxnSpPr>
              <a:cxnSpLocks/>
              <a:stCxn id="26" idx="6"/>
              <a:endCxn id="24" idx="3"/>
            </p:cNvCxnSpPr>
            <p:nvPr/>
          </p:nvCxnSpPr>
          <p:spPr>
            <a:xfrm flipV="1">
              <a:off x="1848656" y="3287116"/>
              <a:ext cx="581015" cy="336205"/>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147">
              <a:extLst>
                <a:ext uri="{FF2B5EF4-FFF2-40B4-BE49-F238E27FC236}">
                  <a16:creationId xmlns:a16="http://schemas.microsoft.com/office/drawing/2014/main" id="{BB95F4E5-F9AE-81B1-9387-2BBE3E04B698}"/>
                </a:ext>
              </a:extLst>
            </p:cNvPr>
            <p:cNvCxnSpPr>
              <a:cxnSpLocks/>
              <a:stCxn id="26" idx="5"/>
              <a:endCxn id="27" idx="0"/>
            </p:cNvCxnSpPr>
            <p:nvPr/>
          </p:nvCxnSpPr>
          <p:spPr>
            <a:xfrm>
              <a:off x="1813553" y="3708067"/>
              <a:ext cx="826696" cy="18306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149">
              <a:extLst>
                <a:ext uri="{FF2B5EF4-FFF2-40B4-BE49-F238E27FC236}">
                  <a16:creationId xmlns:a16="http://schemas.microsoft.com/office/drawing/2014/main" id="{10D79CF4-10F6-5AE3-AF40-05A600A1A750}"/>
                </a:ext>
              </a:extLst>
            </p:cNvPr>
            <p:cNvCxnSpPr>
              <a:cxnSpLocks/>
              <a:stCxn id="23" idx="5"/>
              <a:endCxn id="26" idx="2"/>
            </p:cNvCxnSpPr>
            <p:nvPr/>
          </p:nvCxnSpPr>
          <p:spPr>
            <a:xfrm>
              <a:off x="1403196" y="2962064"/>
              <a:ext cx="205762" cy="661257"/>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147">
              <a:extLst>
                <a:ext uri="{FF2B5EF4-FFF2-40B4-BE49-F238E27FC236}">
                  <a16:creationId xmlns:a16="http://schemas.microsoft.com/office/drawing/2014/main" id="{AB4B4AC5-9A61-9DE3-0FFF-C8E5358DEF1B}"/>
                </a:ext>
              </a:extLst>
            </p:cNvPr>
            <p:cNvCxnSpPr>
              <a:cxnSpLocks/>
              <a:stCxn id="45" idx="7"/>
              <a:endCxn id="26" idx="3"/>
            </p:cNvCxnSpPr>
            <p:nvPr/>
          </p:nvCxnSpPr>
          <p:spPr>
            <a:xfrm flipV="1">
              <a:off x="1279513" y="3708067"/>
              <a:ext cx="364548" cy="229774"/>
            </a:xfrm>
            <a:prstGeom prst="line">
              <a:avLst/>
            </a:prstGeom>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3BC48E0E-3727-2D5E-FC95-40109F54C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36" name="文本框 67">
              <a:extLst>
                <a:ext uri="{FF2B5EF4-FFF2-40B4-BE49-F238E27FC236}">
                  <a16:creationId xmlns:a16="http://schemas.microsoft.com/office/drawing/2014/main" id="{9F89CE1D-93E1-14F9-B2F3-739EA3E3969C}"/>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kumimoji="1" lang="zh-CN" altLang="en-US" dirty="0"/>
            </a:p>
          </p:txBody>
        </p:sp>
      </p:grpSp>
      <p:sp>
        <p:nvSpPr>
          <p:cNvPr id="22" name="文本框 5">
            <a:extLst>
              <a:ext uri="{FF2B5EF4-FFF2-40B4-BE49-F238E27FC236}">
                <a16:creationId xmlns:a16="http://schemas.microsoft.com/office/drawing/2014/main" id="{B0CF2D5E-5DF1-AEFC-CD7A-E7345EF69C89}"/>
              </a:ext>
            </a:extLst>
          </p:cNvPr>
          <p:cNvSpPr txBox="1"/>
          <p:nvPr/>
        </p:nvSpPr>
        <p:spPr>
          <a:xfrm>
            <a:off x="1773812" y="5238900"/>
            <a:ext cx="1132203"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zh-CN" altLang="en-US" dirty="0"/>
              <a:t>一阶游走</a:t>
            </a:r>
          </a:p>
        </p:txBody>
      </p:sp>
      <p:sp>
        <p:nvSpPr>
          <p:cNvPr id="45" name="椭圆 44">
            <a:extLst>
              <a:ext uri="{FF2B5EF4-FFF2-40B4-BE49-F238E27FC236}">
                <a16:creationId xmlns:a16="http://schemas.microsoft.com/office/drawing/2014/main" id="{229F9D33-6C74-0C70-FCA6-1498FC48D876}"/>
              </a:ext>
            </a:extLst>
          </p:cNvPr>
          <p:cNvSpPr/>
          <p:nvPr/>
        </p:nvSpPr>
        <p:spPr>
          <a:xfrm>
            <a:off x="1515367" y="4686657"/>
            <a:ext cx="239698" cy="239698"/>
          </a:xfrm>
          <a:prstGeom prst="ellipse">
            <a:avLst/>
          </a:prstGeom>
        </p:spPr>
        <p:style>
          <a:lnRef idx="3">
            <a:schemeClr val="lt1"/>
          </a:lnRef>
          <a:fillRef idx="1">
            <a:schemeClr val="dk1"/>
          </a:fillRef>
          <a:effectRef idx="1">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nvGrpSpPr>
          <p:cNvPr id="74" name="组合 73">
            <a:extLst>
              <a:ext uri="{FF2B5EF4-FFF2-40B4-BE49-F238E27FC236}">
                <a16:creationId xmlns:a16="http://schemas.microsoft.com/office/drawing/2014/main" id="{03F4B51D-5D46-96FD-4DF8-D5D0BFA3CAD0}"/>
              </a:ext>
            </a:extLst>
          </p:cNvPr>
          <p:cNvGrpSpPr/>
          <p:nvPr/>
        </p:nvGrpSpPr>
        <p:grpSpPr>
          <a:xfrm rot="13511156">
            <a:off x="6285469" y="4455356"/>
            <a:ext cx="1497291" cy="938479"/>
            <a:chOff x="3591247" y="4694975"/>
            <a:chExt cx="1497291" cy="938479"/>
          </a:xfrm>
        </p:grpSpPr>
        <p:grpSp>
          <p:nvGrpSpPr>
            <p:cNvPr id="51" name="组合 50">
              <a:extLst>
                <a:ext uri="{FF2B5EF4-FFF2-40B4-BE49-F238E27FC236}">
                  <a16:creationId xmlns:a16="http://schemas.microsoft.com/office/drawing/2014/main" id="{FD1E0F21-2BE7-A1D5-30BE-4071B41FA027}"/>
                </a:ext>
              </a:extLst>
            </p:cNvPr>
            <p:cNvGrpSpPr/>
            <p:nvPr/>
          </p:nvGrpSpPr>
          <p:grpSpPr>
            <a:xfrm>
              <a:off x="3591247" y="4694975"/>
              <a:ext cx="1497291" cy="733884"/>
              <a:chOff x="717725" y="3203957"/>
              <a:chExt cx="1497291" cy="733884"/>
            </a:xfrm>
          </p:grpSpPr>
          <p:sp>
            <p:nvSpPr>
              <p:cNvPr id="53" name="椭圆 52">
                <a:extLst>
                  <a:ext uri="{FF2B5EF4-FFF2-40B4-BE49-F238E27FC236}">
                    <a16:creationId xmlns:a16="http://schemas.microsoft.com/office/drawing/2014/main" id="{9E700D37-2D33-3420-5298-6CA21C2B1507}"/>
                  </a:ext>
                </a:extLst>
              </p:cNvPr>
              <p:cNvSpPr/>
              <p:nvPr/>
            </p:nvSpPr>
            <p:spPr>
              <a:xfrm>
                <a:off x="739294" y="3445233"/>
                <a:ext cx="239698" cy="22659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55" name="椭圆 54">
                <a:extLst>
                  <a:ext uri="{FF2B5EF4-FFF2-40B4-BE49-F238E27FC236}">
                    <a16:creationId xmlns:a16="http://schemas.microsoft.com/office/drawing/2014/main" id="{77445018-B3B9-88A9-137B-AE843C651890}"/>
                  </a:ext>
                </a:extLst>
              </p:cNvPr>
              <p:cNvSpPr/>
              <p:nvPr/>
            </p:nvSpPr>
            <p:spPr>
              <a:xfrm>
                <a:off x="1608958" y="3503472"/>
                <a:ext cx="239698" cy="23969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cxnSp>
            <p:nvCxnSpPr>
              <p:cNvPr id="58" name="直接连接符 146">
                <a:extLst>
                  <a:ext uri="{FF2B5EF4-FFF2-40B4-BE49-F238E27FC236}">
                    <a16:creationId xmlns:a16="http://schemas.microsoft.com/office/drawing/2014/main" id="{D796F22E-C375-3CA1-1612-4EAC95763314}"/>
                  </a:ext>
                </a:extLst>
              </p:cNvPr>
              <p:cNvCxnSpPr>
                <a:cxnSpLocks/>
                <a:stCxn id="66" idx="1"/>
                <a:endCxn id="53" idx="3"/>
              </p:cNvCxnSpPr>
              <p:nvPr/>
            </p:nvCxnSpPr>
            <p:spPr>
              <a:xfrm rot="8088844">
                <a:off x="930059" y="3563758"/>
                <a:ext cx="24300" cy="448968"/>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147">
                <a:extLst>
                  <a:ext uri="{FF2B5EF4-FFF2-40B4-BE49-F238E27FC236}">
                    <a16:creationId xmlns:a16="http://schemas.microsoft.com/office/drawing/2014/main" id="{1B073649-F313-8A0E-6D1E-6BB773EC0E05}"/>
                  </a:ext>
                </a:extLst>
              </p:cNvPr>
              <p:cNvCxnSpPr>
                <a:cxnSpLocks/>
                <a:stCxn id="66" idx="7"/>
                <a:endCxn id="55" idx="3"/>
              </p:cNvCxnSpPr>
              <p:nvPr/>
            </p:nvCxnSpPr>
            <p:spPr>
              <a:xfrm flipV="1">
                <a:off x="1279513" y="3708067"/>
                <a:ext cx="364548" cy="229774"/>
              </a:xfrm>
              <a:prstGeom prst="line">
                <a:avLst/>
              </a:prstGeom>
            </p:spPr>
            <p:style>
              <a:lnRef idx="1">
                <a:schemeClr val="dk1"/>
              </a:lnRef>
              <a:fillRef idx="0">
                <a:schemeClr val="dk1"/>
              </a:fillRef>
              <a:effectRef idx="0">
                <a:schemeClr val="dk1"/>
              </a:effectRef>
              <a:fontRef idx="minor">
                <a:schemeClr val="tx1"/>
              </a:fontRef>
            </p:style>
          </p:cxnSp>
          <p:sp>
            <p:nvSpPr>
              <p:cNvPr id="63" name="文本框 67">
                <a:extLst>
                  <a:ext uri="{FF2B5EF4-FFF2-40B4-BE49-F238E27FC236}">
                    <a16:creationId xmlns:a16="http://schemas.microsoft.com/office/drawing/2014/main" id="{9E9BDE1E-D09B-AC34-89D0-A6EACCDB8F68}"/>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kumimoji="1" lang="zh-CN" altLang="en-US" dirty="0"/>
              </a:p>
            </p:txBody>
          </p:sp>
        </p:grpSp>
        <p:sp>
          <p:nvSpPr>
            <p:cNvPr id="66" name="椭圆 65">
              <a:extLst>
                <a:ext uri="{FF2B5EF4-FFF2-40B4-BE49-F238E27FC236}">
                  <a16:creationId xmlns:a16="http://schemas.microsoft.com/office/drawing/2014/main" id="{06304501-0F94-A0D0-BDCB-47ECB25C60D1}"/>
                </a:ext>
              </a:extLst>
            </p:cNvPr>
            <p:cNvSpPr/>
            <p:nvPr/>
          </p:nvSpPr>
          <p:spPr>
            <a:xfrm>
              <a:off x="3948440" y="5393756"/>
              <a:ext cx="239698" cy="239698"/>
            </a:xfrm>
            <a:prstGeom prst="ellipse">
              <a:avLst/>
            </a:prstGeom>
          </p:spPr>
          <p:style>
            <a:lnRef idx="3">
              <a:schemeClr val="lt1"/>
            </a:lnRef>
            <a:fillRef idx="1">
              <a:schemeClr val="dk1"/>
            </a:fillRef>
            <a:effectRef idx="1">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76" name="虚尾箭头 75">
            <a:extLst>
              <a:ext uri="{FF2B5EF4-FFF2-40B4-BE49-F238E27FC236}">
                <a16:creationId xmlns:a16="http://schemas.microsoft.com/office/drawing/2014/main" id="{570AC178-B216-C0E6-D36F-9942BC2DCA38}"/>
              </a:ext>
            </a:extLst>
          </p:cNvPr>
          <p:cNvSpPr/>
          <p:nvPr/>
        </p:nvSpPr>
        <p:spPr>
          <a:xfrm rot="19657661" flipV="1">
            <a:off x="7504772" y="4430286"/>
            <a:ext cx="395239" cy="14236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接连接符 147">
            <a:extLst>
              <a:ext uri="{FF2B5EF4-FFF2-40B4-BE49-F238E27FC236}">
                <a16:creationId xmlns:a16="http://schemas.microsoft.com/office/drawing/2014/main" id="{EF8F5A89-8EA5-2AF4-22B4-73ADD38E9FF9}"/>
              </a:ext>
            </a:extLst>
          </p:cNvPr>
          <p:cNvCxnSpPr>
            <a:cxnSpLocks/>
            <a:stCxn id="66" idx="5"/>
            <a:endCxn id="114" idx="3"/>
          </p:cNvCxnSpPr>
          <p:nvPr/>
        </p:nvCxnSpPr>
        <p:spPr>
          <a:xfrm flipV="1">
            <a:off x="7473789" y="3775917"/>
            <a:ext cx="324054" cy="975253"/>
          </a:xfrm>
          <a:prstGeom prst="line">
            <a:avLst/>
          </a:prstGeom>
        </p:spPr>
        <p:style>
          <a:lnRef idx="1">
            <a:schemeClr val="dk1"/>
          </a:lnRef>
          <a:fillRef idx="0">
            <a:schemeClr val="dk1"/>
          </a:fillRef>
          <a:effectRef idx="0">
            <a:schemeClr val="dk1"/>
          </a:effectRef>
          <a:fontRef idx="minor">
            <a:schemeClr val="tx1"/>
          </a:fontRef>
        </p:style>
      </p:cxnSp>
      <p:grpSp>
        <p:nvGrpSpPr>
          <p:cNvPr id="90" name="组合 89">
            <a:extLst>
              <a:ext uri="{FF2B5EF4-FFF2-40B4-BE49-F238E27FC236}">
                <a16:creationId xmlns:a16="http://schemas.microsoft.com/office/drawing/2014/main" id="{B535CC62-9C5C-1981-119D-FB37632FAFE4}"/>
              </a:ext>
            </a:extLst>
          </p:cNvPr>
          <p:cNvGrpSpPr/>
          <p:nvPr/>
        </p:nvGrpSpPr>
        <p:grpSpPr>
          <a:xfrm>
            <a:off x="10210800" y="466165"/>
            <a:ext cx="1891553" cy="595065"/>
            <a:chOff x="10210800" y="466165"/>
            <a:chExt cx="1891553" cy="595065"/>
          </a:xfrm>
        </p:grpSpPr>
        <p:sp>
          <p:nvSpPr>
            <p:cNvPr id="91" name="矩形 90">
              <a:extLst>
                <a:ext uri="{FF2B5EF4-FFF2-40B4-BE49-F238E27FC236}">
                  <a16:creationId xmlns:a16="http://schemas.microsoft.com/office/drawing/2014/main" id="{53944E86-6294-64D0-BAE5-254E9AFE8243}"/>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2" name="图片 4">
              <a:extLst>
                <a:ext uri="{FF2B5EF4-FFF2-40B4-BE49-F238E27FC236}">
                  <a16:creationId xmlns:a16="http://schemas.microsoft.com/office/drawing/2014/main" id="{38A20C8D-F439-730B-0C24-491F592AD8BF}"/>
                </a:ext>
              </a:extLst>
            </p:cNvPr>
            <p:cNvPicPr>
              <a:picLocks noChangeAspect="1"/>
            </p:cNvPicPr>
            <p:nvPr/>
          </p:nvPicPr>
          <p:blipFill>
            <a:blip r:embed="rId4" cstate="print"/>
            <a:stretch>
              <a:fillRect/>
            </a:stretch>
          </p:blipFill>
          <p:spPr>
            <a:xfrm>
              <a:off x="10276444" y="466165"/>
              <a:ext cx="1760264" cy="595065"/>
            </a:xfrm>
            <a:prstGeom prst="rect">
              <a:avLst/>
            </a:prstGeom>
          </p:spPr>
        </p:pic>
      </p:grpSp>
      <p:sp>
        <p:nvSpPr>
          <p:cNvPr id="93" name="标题 92">
            <a:extLst>
              <a:ext uri="{FF2B5EF4-FFF2-40B4-BE49-F238E27FC236}">
                <a16:creationId xmlns:a16="http://schemas.microsoft.com/office/drawing/2014/main" id="{1B7AC948-3F7F-0BB6-BE81-165E92D1520E}"/>
              </a:ext>
            </a:extLst>
          </p:cNvPr>
          <p:cNvSpPr>
            <a:spLocks noGrp="1"/>
          </p:cNvSpPr>
          <p:nvPr>
            <p:ph type="title"/>
          </p:nvPr>
        </p:nvSpPr>
        <p:spPr/>
        <p:txBody>
          <a:bodyPr/>
          <a:lstStyle/>
          <a:p>
            <a:r>
              <a:rPr kumimoji="1" lang="zh-CN" altLang="en-US" dirty="0"/>
              <a:t>随机游走算法分类</a:t>
            </a:r>
          </a:p>
        </p:txBody>
      </p:sp>
    </p:spTree>
    <p:extLst>
      <p:ext uri="{BB962C8B-B14F-4D97-AF65-F5344CB8AC3E}">
        <p14:creationId xmlns:p14="http://schemas.microsoft.com/office/powerpoint/2010/main" val="146423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337167-917C-82FA-0F79-B5FA89531E34}"/>
              </a:ext>
            </a:extLst>
          </p:cNvPr>
          <p:cNvSpPr>
            <a:spLocks noGrp="1"/>
          </p:cNvSpPr>
          <p:nvPr>
            <p:ph idx="1"/>
          </p:nvPr>
        </p:nvSpPr>
        <p:spPr>
          <a:xfrm>
            <a:off x="608400" y="1490400"/>
            <a:ext cx="9346305" cy="949074"/>
          </a:xfrm>
        </p:spPr>
        <p:txBody>
          <a:bodyPr/>
          <a:lstStyle/>
          <a:p>
            <a:r>
              <a:rPr kumimoji="1" lang="zh-CN" altLang="en-US" dirty="0"/>
              <a:t>随机游走算法的关键变化在于邻居选择步骤。</a:t>
            </a:r>
            <a:endParaRPr kumimoji="1" lang="en-US" altLang="zh-CN" dirty="0"/>
          </a:p>
          <a:p>
            <a:r>
              <a:rPr kumimoji="1" lang="zh-CN" altLang="en-US" dirty="0"/>
              <a:t>不同随机游走算法的</a:t>
            </a:r>
            <a:r>
              <a:rPr kumimoji="1" lang="zh-CN" altLang="en-US" dirty="0">
                <a:solidFill>
                  <a:schemeClr val="tx1"/>
                </a:solidFill>
              </a:rPr>
              <a:t>区别在</a:t>
            </a:r>
            <a:r>
              <a:rPr kumimoji="1" lang="zh-CN" altLang="en-US" dirty="0">
                <a:solidFill>
                  <a:schemeClr val="accent6">
                    <a:lumMod val="75000"/>
                  </a:schemeClr>
                </a:solidFill>
              </a:rPr>
              <a:t>边转移概率</a:t>
            </a:r>
            <a:r>
              <a:rPr kumimoji="1" lang="zh-CN" altLang="en-US" dirty="0">
                <a:solidFill>
                  <a:schemeClr val="tx1"/>
                </a:solidFill>
              </a:rPr>
              <a:t>的计算 </a:t>
            </a:r>
            <a:r>
              <a:rPr kumimoji="1" lang="en-US" altLang="zh-CN" dirty="0">
                <a:solidFill>
                  <a:schemeClr val="tx1"/>
                </a:solidFill>
              </a:rPr>
              <a:t>P(e)</a:t>
            </a:r>
            <a:endParaRPr kumimoji="1" lang="zh-CN" altLang="en-US" dirty="0">
              <a:solidFill>
                <a:schemeClr val="tx1"/>
              </a:solidFill>
            </a:endParaRPr>
          </a:p>
        </p:txBody>
      </p:sp>
      <p:sp>
        <p:nvSpPr>
          <p:cNvPr id="5" name="标题 2">
            <a:extLst>
              <a:ext uri="{FF2B5EF4-FFF2-40B4-BE49-F238E27FC236}">
                <a16:creationId xmlns:a16="http://schemas.microsoft.com/office/drawing/2014/main" id="{6976934A-4A49-FEA5-66A1-65C65958A043}"/>
              </a:ext>
            </a:extLst>
          </p:cNvPr>
          <p:cNvSpPr>
            <a:spLocks noGrp="1"/>
          </p:cNvSpPr>
          <p:nvPr>
            <p:ph type="title"/>
          </p:nvPr>
        </p:nvSpPr>
        <p:spPr>
          <a:xfrm>
            <a:off x="608400" y="441591"/>
            <a:ext cx="5858458" cy="312773"/>
          </a:xfrm>
        </p:spPr>
        <p:txBody>
          <a:bodyPr>
            <a:noAutofit/>
          </a:bodyPr>
          <a:lstStyle/>
          <a:p>
            <a:r>
              <a:rPr lang="zh-CN" altLang="en-US" sz="2800" dirty="0"/>
              <a:t>经典随机游走</a:t>
            </a:r>
          </a:p>
        </p:txBody>
      </p:sp>
      <p:sp>
        <p:nvSpPr>
          <p:cNvPr id="6" name="标题 2">
            <a:extLst>
              <a:ext uri="{FF2B5EF4-FFF2-40B4-BE49-F238E27FC236}">
                <a16:creationId xmlns:a16="http://schemas.microsoft.com/office/drawing/2014/main" id="{57B33CFA-A727-9127-F90A-C728245B6345}"/>
              </a:ext>
            </a:extLst>
          </p:cNvPr>
          <p:cNvSpPr txBox="1">
            <a:spLocks/>
          </p:cNvSpPr>
          <p:nvPr/>
        </p:nvSpPr>
        <p:spPr bwMode="auto">
          <a:xfrm>
            <a:off x="617268" y="798962"/>
            <a:ext cx="4792252" cy="3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ctr" anchorCtr="0" compatLnSpc="1">
            <a:prstTxWarp prst="textNoShape">
              <a:avLst/>
            </a:prstTxWarp>
            <a:noAutofit/>
          </a:bodyPr>
          <a:lstStyle>
            <a:lvl1pPr marL="0" marR="0" algn="l" defTabSz="914400" rtl="0" eaLnBrk="1" fontAlgn="auto" latinLnBrk="0" hangingPunct="1">
              <a:lnSpc>
                <a:spcPct val="100000"/>
              </a:lnSpc>
              <a:spcBef>
                <a:spcPct val="0"/>
              </a:spcBef>
              <a:spcAft>
                <a:spcPct val="0"/>
              </a:spcAft>
              <a:buNone/>
              <a:defRPr kumimoji="0" lang="zh-CN" altLang="en-US" sz="3600" b="1" i="0" u="none" strike="noStrike" kern="1200" cap="none" spc="3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vl2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a:lstStyle>
          <a:p>
            <a:r>
              <a:rPr lang="en-US" altLang="zh-CN" sz="1800" dirty="0" err="1">
                <a:solidFill>
                  <a:srgbClr val="B89F7A"/>
                </a:solidFill>
              </a:rPr>
              <a:t>DeepWalk</a:t>
            </a:r>
            <a:endParaRPr lang="zh-CN" altLang="en-US" sz="1800" dirty="0">
              <a:solidFill>
                <a:srgbClr val="B89F7A"/>
              </a:solidFill>
            </a:endParaRPr>
          </a:p>
        </p:txBody>
      </p:sp>
      <p:pic>
        <p:nvPicPr>
          <p:cNvPr id="76" name="图片 75">
            <a:extLst>
              <a:ext uri="{FF2B5EF4-FFF2-40B4-BE49-F238E27FC236}">
                <a16:creationId xmlns:a16="http://schemas.microsoft.com/office/drawing/2014/main" id="{C9B6E7B5-4653-1D70-9BF1-C5466EB74BA6}"/>
              </a:ext>
            </a:extLst>
          </p:cNvPr>
          <p:cNvPicPr>
            <a:picLocks noChangeAspect="1"/>
          </p:cNvPicPr>
          <p:nvPr/>
        </p:nvPicPr>
        <p:blipFill>
          <a:blip r:embed="rId2"/>
          <a:stretch>
            <a:fillRect/>
          </a:stretch>
        </p:blipFill>
        <p:spPr>
          <a:xfrm>
            <a:off x="6286466" y="3467919"/>
            <a:ext cx="2755900" cy="1638300"/>
          </a:xfrm>
          <a:prstGeom prst="rect">
            <a:avLst/>
          </a:prstGeom>
        </p:spPr>
      </p:pic>
      <p:grpSp>
        <p:nvGrpSpPr>
          <p:cNvPr id="84" name="组合 83">
            <a:extLst>
              <a:ext uri="{FF2B5EF4-FFF2-40B4-BE49-F238E27FC236}">
                <a16:creationId xmlns:a16="http://schemas.microsoft.com/office/drawing/2014/main" id="{7191A76D-E33E-41B9-8D36-7106776648BE}"/>
              </a:ext>
            </a:extLst>
          </p:cNvPr>
          <p:cNvGrpSpPr/>
          <p:nvPr/>
        </p:nvGrpSpPr>
        <p:grpSpPr>
          <a:xfrm>
            <a:off x="2389156" y="2983452"/>
            <a:ext cx="2394408" cy="2403835"/>
            <a:chOff x="2389156" y="2983452"/>
            <a:chExt cx="2394408" cy="2403835"/>
          </a:xfrm>
        </p:grpSpPr>
        <p:grpSp>
          <p:nvGrpSpPr>
            <p:cNvPr id="41" name="组合 40">
              <a:extLst>
                <a:ext uri="{FF2B5EF4-FFF2-40B4-BE49-F238E27FC236}">
                  <a16:creationId xmlns:a16="http://schemas.microsoft.com/office/drawing/2014/main" id="{1D59BBD1-8C39-0F6E-B1AD-AC1F8142A03F}"/>
                </a:ext>
              </a:extLst>
            </p:cNvPr>
            <p:cNvGrpSpPr/>
            <p:nvPr/>
          </p:nvGrpSpPr>
          <p:grpSpPr>
            <a:xfrm>
              <a:off x="2628264" y="3175510"/>
              <a:ext cx="1818729" cy="1432620"/>
              <a:chOff x="941369" y="2698207"/>
              <a:chExt cx="1818729" cy="1432620"/>
            </a:xfrm>
          </p:grpSpPr>
          <p:sp>
            <p:nvSpPr>
              <p:cNvPr id="42" name="椭圆 41">
                <a:extLst>
                  <a:ext uri="{FF2B5EF4-FFF2-40B4-BE49-F238E27FC236}">
                    <a16:creationId xmlns:a16="http://schemas.microsoft.com/office/drawing/2014/main" id="{0BDB42AF-54F4-30CE-A590-F3AE6F3FCBD1}"/>
                  </a:ext>
                </a:extLst>
              </p:cNvPr>
              <p:cNvSpPr/>
              <p:nvPr/>
            </p:nvSpPr>
            <p:spPr>
              <a:xfrm>
                <a:off x="941369" y="3195613"/>
                <a:ext cx="239698" cy="239698"/>
              </a:xfrm>
              <a:prstGeom prst="ellipse">
                <a:avLst/>
              </a:prstGeom>
              <a:solidFill>
                <a:srgbClr val="A5A5A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43" name="椭圆 42">
                <a:extLst>
                  <a:ext uri="{FF2B5EF4-FFF2-40B4-BE49-F238E27FC236}">
                    <a16:creationId xmlns:a16="http://schemas.microsoft.com/office/drawing/2014/main" id="{661A174C-DC7B-1EAF-C69C-8162A8CE3F99}"/>
                  </a:ext>
                </a:extLst>
              </p:cNvPr>
              <p:cNvSpPr/>
              <p:nvPr/>
            </p:nvSpPr>
            <p:spPr>
              <a:xfrm>
                <a:off x="2394568" y="3082521"/>
                <a:ext cx="239698" cy="23969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44" name="椭圆 43">
                <a:extLst>
                  <a:ext uri="{FF2B5EF4-FFF2-40B4-BE49-F238E27FC236}">
                    <a16:creationId xmlns:a16="http://schemas.microsoft.com/office/drawing/2014/main" id="{750879BF-2E14-926D-8C33-D98CBD265725}"/>
                  </a:ext>
                </a:extLst>
              </p:cNvPr>
              <p:cNvSpPr/>
              <p:nvPr/>
            </p:nvSpPr>
            <p:spPr>
              <a:xfrm>
                <a:off x="1573855" y="2698207"/>
                <a:ext cx="239698" cy="239698"/>
              </a:xfrm>
              <a:prstGeom prst="ellipse">
                <a:avLst/>
              </a:prstGeom>
              <a:solidFill>
                <a:srgbClr val="B797C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45" name="椭圆 44">
                <a:extLst>
                  <a:ext uri="{FF2B5EF4-FFF2-40B4-BE49-F238E27FC236}">
                    <a16:creationId xmlns:a16="http://schemas.microsoft.com/office/drawing/2014/main" id="{5D80C3C5-AC39-6EF4-4135-ACB31280CE44}"/>
                  </a:ext>
                </a:extLst>
              </p:cNvPr>
              <p:cNvSpPr/>
              <p:nvPr/>
            </p:nvSpPr>
            <p:spPr>
              <a:xfrm>
                <a:off x="1717633" y="3360376"/>
                <a:ext cx="239698" cy="2396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sp>
            <p:nvSpPr>
              <p:cNvPr id="46" name="椭圆 45">
                <a:extLst>
                  <a:ext uri="{FF2B5EF4-FFF2-40B4-BE49-F238E27FC236}">
                    <a16:creationId xmlns:a16="http://schemas.microsoft.com/office/drawing/2014/main" id="{8312FD97-84D2-4C23-7A0D-B24855338365}"/>
                  </a:ext>
                </a:extLst>
              </p:cNvPr>
              <p:cNvSpPr/>
              <p:nvPr/>
            </p:nvSpPr>
            <p:spPr>
              <a:xfrm>
                <a:off x="2520400" y="3891129"/>
                <a:ext cx="239698" cy="239698"/>
              </a:xfrm>
              <a:prstGeom prst="ellipse">
                <a:avLst/>
              </a:prstGeom>
              <a:solidFill>
                <a:srgbClr val="FFDF7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cxnSp>
            <p:nvCxnSpPr>
              <p:cNvPr id="47" name="直接连接符 143">
                <a:extLst>
                  <a:ext uri="{FF2B5EF4-FFF2-40B4-BE49-F238E27FC236}">
                    <a16:creationId xmlns:a16="http://schemas.microsoft.com/office/drawing/2014/main" id="{B4F9C149-8829-C8AD-C473-245E0F822EE9}"/>
                  </a:ext>
                </a:extLst>
              </p:cNvPr>
              <p:cNvCxnSpPr>
                <a:stCxn id="44" idx="4"/>
                <a:endCxn id="45" idx="0"/>
              </p:cNvCxnSpPr>
              <p:nvPr/>
            </p:nvCxnSpPr>
            <p:spPr>
              <a:xfrm>
                <a:off x="1693704" y="2937905"/>
                <a:ext cx="143778" cy="422471"/>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146">
                <a:extLst>
                  <a:ext uri="{FF2B5EF4-FFF2-40B4-BE49-F238E27FC236}">
                    <a16:creationId xmlns:a16="http://schemas.microsoft.com/office/drawing/2014/main" id="{5437070D-EA41-B739-B774-8CEB70E64045}"/>
                  </a:ext>
                </a:extLst>
              </p:cNvPr>
              <p:cNvCxnSpPr>
                <a:cxnSpLocks/>
                <a:stCxn id="45" idx="6"/>
                <a:endCxn id="43" idx="3"/>
              </p:cNvCxnSpPr>
              <p:nvPr/>
            </p:nvCxnSpPr>
            <p:spPr>
              <a:xfrm flipV="1">
                <a:off x="1957331" y="3287116"/>
                <a:ext cx="472340" cy="19310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147">
                <a:extLst>
                  <a:ext uri="{FF2B5EF4-FFF2-40B4-BE49-F238E27FC236}">
                    <a16:creationId xmlns:a16="http://schemas.microsoft.com/office/drawing/2014/main" id="{BE4DA115-F099-63AE-6620-71BE1EC49426}"/>
                  </a:ext>
                </a:extLst>
              </p:cNvPr>
              <p:cNvCxnSpPr>
                <a:cxnSpLocks/>
                <a:stCxn id="45" idx="5"/>
                <a:endCxn id="46" idx="0"/>
              </p:cNvCxnSpPr>
              <p:nvPr/>
            </p:nvCxnSpPr>
            <p:spPr>
              <a:xfrm>
                <a:off x="1922228" y="3564971"/>
                <a:ext cx="718021" cy="326158"/>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149">
                <a:extLst>
                  <a:ext uri="{FF2B5EF4-FFF2-40B4-BE49-F238E27FC236}">
                    <a16:creationId xmlns:a16="http://schemas.microsoft.com/office/drawing/2014/main" id="{0D6E2030-8882-DE89-FE76-78E7CBE4087D}"/>
                  </a:ext>
                </a:extLst>
              </p:cNvPr>
              <p:cNvCxnSpPr>
                <a:cxnSpLocks/>
                <a:stCxn id="42" idx="5"/>
                <a:endCxn id="55" idx="0"/>
              </p:cNvCxnSpPr>
              <p:nvPr/>
            </p:nvCxnSpPr>
            <p:spPr>
              <a:xfrm>
                <a:off x="1145964" y="3400208"/>
                <a:ext cx="48803" cy="50253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147">
                <a:extLst>
                  <a:ext uri="{FF2B5EF4-FFF2-40B4-BE49-F238E27FC236}">
                    <a16:creationId xmlns:a16="http://schemas.microsoft.com/office/drawing/2014/main" id="{B428789F-F3C7-6256-9755-20FEB4FFF7F0}"/>
                  </a:ext>
                </a:extLst>
              </p:cNvPr>
              <p:cNvCxnSpPr>
                <a:cxnSpLocks/>
                <a:stCxn id="55" idx="7"/>
                <a:endCxn id="45" idx="3"/>
              </p:cNvCxnSpPr>
              <p:nvPr/>
            </p:nvCxnSpPr>
            <p:spPr>
              <a:xfrm flipV="1">
                <a:off x="1279513" y="3564971"/>
                <a:ext cx="473223" cy="372870"/>
              </a:xfrm>
              <a:prstGeom prst="line">
                <a:avLst/>
              </a:prstGeom>
            </p:spPr>
            <p:style>
              <a:lnRef idx="1">
                <a:schemeClr val="dk1"/>
              </a:lnRef>
              <a:fillRef idx="0">
                <a:schemeClr val="dk1"/>
              </a:fillRef>
              <a:effectRef idx="0">
                <a:schemeClr val="dk1"/>
              </a:effectRef>
              <a:fontRef idx="minor">
                <a:schemeClr val="tx1"/>
              </a:fontRef>
            </p:style>
          </p:cxnSp>
          <p:pic>
            <p:nvPicPr>
              <p:cNvPr id="52" name="图片 51">
                <a:extLst>
                  <a:ext uri="{FF2B5EF4-FFF2-40B4-BE49-F238E27FC236}">
                    <a16:creationId xmlns:a16="http://schemas.microsoft.com/office/drawing/2014/main" id="{C40A54CA-6F7E-EE58-BF69-90B0AA2FF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450" y="3338735"/>
                <a:ext cx="369332" cy="369332"/>
              </a:xfrm>
              <a:prstGeom prst="rect">
                <a:avLst/>
              </a:prstGeom>
            </p:spPr>
          </p:pic>
          <p:sp>
            <p:nvSpPr>
              <p:cNvPr id="53" name="文本框 67">
                <a:extLst>
                  <a:ext uri="{FF2B5EF4-FFF2-40B4-BE49-F238E27FC236}">
                    <a16:creationId xmlns:a16="http://schemas.microsoft.com/office/drawing/2014/main" id="{D04C1A8E-3EA4-F9C4-8099-EBA87BF7A30C}"/>
                  </a:ext>
                </a:extLst>
              </p:cNvPr>
              <p:cNvSpPr txBox="1"/>
              <p:nvPr/>
            </p:nvSpPr>
            <p:spPr>
              <a:xfrm>
                <a:off x="2095167" y="3203957"/>
                <a:ext cx="119849"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kumimoji="1" lang="zh-CN" altLang="en-US" dirty="0"/>
              </a:p>
            </p:txBody>
          </p:sp>
        </p:grpSp>
        <p:sp>
          <p:nvSpPr>
            <p:cNvPr id="54" name="文本框 5">
              <a:extLst>
                <a:ext uri="{FF2B5EF4-FFF2-40B4-BE49-F238E27FC236}">
                  <a16:creationId xmlns:a16="http://schemas.microsoft.com/office/drawing/2014/main" id="{777FBFAF-D365-38E7-6FD6-C2B40490BB49}"/>
                </a:ext>
              </a:extLst>
            </p:cNvPr>
            <p:cNvSpPr txBox="1"/>
            <p:nvPr/>
          </p:nvSpPr>
          <p:spPr>
            <a:xfrm>
              <a:off x="2972375" y="4788516"/>
              <a:ext cx="1764505"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r>
                <a:rPr kumimoji="1" lang="en-US" altLang="zh-CN" dirty="0" err="1"/>
                <a:t>DeepWalk</a:t>
              </a:r>
              <a:endParaRPr kumimoji="1" lang="zh-CN" altLang="en-US" dirty="0"/>
            </a:p>
          </p:txBody>
        </p:sp>
        <p:sp>
          <p:nvSpPr>
            <p:cNvPr id="55" name="椭圆 54">
              <a:extLst>
                <a:ext uri="{FF2B5EF4-FFF2-40B4-BE49-F238E27FC236}">
                  <a16:creationId xmlns:a16="http://schemas.microsoft.com/office/drawing/2014/main" id="{E9AD701C-DEE2-A514-D481-27A6252B4587}"/>
                </a:ext>
              </a:extLst>
            </p:cNvPr>
            <p:cNvSpPr/>
            <p:nvPr/>
          </p:nvSpPr>
          <p:spPr>
            <a:xfrm>
              <a:off x="2761813" y="4380041"/>
              <a:ext cx="239698" cy="239698"/>
            </a:xfrm>
            <a:prstGeom prst="ellipse">
              <a:avLst/>
            </a:prstGeom>
            <a:solidFill>
              <a:srgbClr val="8FBA84"/>
            </a:solidFill>
          </p:spPr>
          <p:style>
            <a:lnRef idx="3">
              <a:schemeClr val="lt1"/>
            </a:lnRef>
            <a:fillRef idx="1">
              <a:schemeClr val="dk1"/>
            </a:fillRef>
            <a:effectRef idx="1">
              <a:schemeClr val="dk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61" name="圆角矩形 60">
              <a:extLst>
                <a:ext uri="{FF2B5EF4-FFF2-40B4-BE49-F238E27FC236}">
                  <a16:creationId xmlns:a16="http://schemas.microsoft.com/office/drawing/2014/main" id="{F890C109-FDB2-8ABA-7B25-7D4B0F10BABA}"/>
                </a:ext>
              </a:extLst>
            </p:cNvPr>
            <p:cNvSpPr/>
            <p:nvPr/>
          </p:nvSpPr>
          <p:spPr>
            <a:xfrm>
              <a:off x="2389156" y="2983452"/>
              <a:ext cx="2394408" cy="240383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64" name="直接连接符 147">
              <a:extLst>
                <a:ext uri="{FF2B5EF4-FFF2-40B4-BE49-F238E27FC236}">
                  <a16:creationId xmlns:a16="http://schemas.microsoft.com/office/drawing/2014/main" id="{5EB9CAE3-BC5B-92E2-6E6E-3339A5330CFE}"/>
                </a:ext>
              </a:extLst>
            </p:cNvPr>
            <p:cNvCxnSpPr>
              <a:cxnSpLocks/>
              <a:stCxn id="43" idx="4"/>
              <a:endCxn id="46" idx="0"/>
            </p:cNvCxnSpPr>
            <p:nvPr/>
          </p:nvCxnSpPr>
          <p:spPr>
            <a:xfrm>
              <a:off x="4201312" y="3799522"/>
              <a:ext cx="125832" cy="56891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08E3D27-2D87-BE55-7C3A-A1E596DCA12A}"/>
                    </a:ext>
                  </a:extLst>
                </p:cNvPr>
                <p:cNvSpPr txBox="1"/>
                <p:nvPr/>
              </p:nvSpPr>
              <p:spPr>
                <a:xfrm>
                  <a:off x="3323972" y="3425921"/>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9" name="文本框 78">
                  <a:extLst>
                    <a:ext uri="{FF2B5EF4-FFF2-40B4-BE49-F238E27FC236}">
                      <a16:creationId xmlns:a16="http://schemas.microsoft.com/office/drawing/2014/main" id="{B08E3D27-2D87-BE55-7C3A-A1E596DCA12A}"/>
                    </a:ext>
                  </a:extLst>
                </p:cNvPr>
                <p:cNvSpPr txBox="1">
                  <a:spLocks noRot="1" noChangeAspect="1" noMove="1" noResize="1" noEditPoints="1" noAdjustHandles="1" noChangeArrowheads="1" noChangeShapeType="1" noTextEdit="1"/>
                </p:cNvSpPr>
                <p:nvPr/>
              </p:nvSpPr>
              <p:spPr>
                <a:xfrm>
                  <a:off x="3323972" y="3425921"/>
                  <a:ext cx="273215" cy="276999"/>
                </a:xfrm>
                <a:prstGeom prst="rect">
                  <a:avLst/>
                </a:prstGeom>
                <a:blipFill>
                  <a:blip r:embed="rId4"/>
                  <a:stretch>
                    <a:fillRect l="-8696" r="-4348"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C062F369-2880-BF70-0838-335030084323}"/>
                    </a:ext>
                  </a:extLst>
                </p:cNvPr>
                <p:cNvSpPr txBox="1"/>
                <p:nvPr/>
              </p:nvSpPr>
              <p:spPr>
                <a:xfrm>
                  <a:off x="3892181" y="4077377"/>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0</m:t>
                            </m:r>
                          </m:sub>
                        </m:sSub>
                      </m:oMath>
                    </m:oMathPara>
                  </a14:m>
                  <a:endParaRPr kumimoji="1" lang="zh-CN" altLang="en-US" dirty="0"/>
                </a:p>
              </p:txBody>
            </p:sp>
          </mc:Choice>
          <mc:Fallback xmlns="">
            <p:sp>
              <p:nvSpPr>
                <p:cNvPr id="80" name="文本框 79">
                  <a:extLst>
                    <a:ext uri="{FF2B5EF4-FFF2-40B4-BE49-F238E27FC236}">
                      <a16:creationId xmlns:a16="http://schemas.microsoft.com/office/drawing/2014/main" id="{C062F369-2880-BF70-0838-335030084323}"/>
                    </a:ext>
                  </a:extLst>
                </p:cNvPr>
                <p:cNvSpPr txBox="1">
                  <a:spLocks noRot="1" noChangeAspect="1" noMove="1" noResize="1" noEditPoints="1" noAdjustHandles="1" noChangeArrowheads="1" noChangeShapeType="1" noTextEdit="1"/>
                </p:cNvSpPr>
                <p:nvPr/>
              </p:nvSpPr>
              <p:spPr>
                <a:xfrm>
                  <a:off x="3892181" y="4077377"/>
                  <a:ext cx="278538" cy="276999"/>
                </a:xfrm>
                <a:prstGeom prst="rect">
                  <a:avLst/>
                </a:prstGeom>
                <a:blipFill>
                  <a:blip r:embed="rId5"/>
                  <a:stretch>
                    <a:fillRect l="-8696" r="-4348"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19CE52D-4EEE-875A-4FB7-A75818C76321}"/>
                    </a:ext>
                  </a:extLst>
                </p:cNvPr>
                <p:cNvSpPr txBox="1"/>
                <p:nvPr/>
              </p:nvSpPr>
              <p:spPr>
                <a:xfrm>
                  <a:off x="3063750" y="4077376"/>
                  <a:ext cx="2785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81" name="文本框 80">
                  <a:extLst>
                    <a:ext uri="{FF2B5EF4-FFF2-40B4-BE49-F238E27FC236}">
                      <a16:creationId xmlns:a16="http://schemas.microsoft.com/office/drawing/2014/main" id="{319CE52D-4EEE-875A-4FB7-A75818C76321}"/>
                    </a:ext>
                  </a:extLst>
                </p:cNvPr>
                <p:cNvSpPr txBox="1">
                  <a:spLocks noRot="1" noChangeAspect="1" noMove="1" noResize="1" noEditPoints="1" noAdjustHandles="1" noChangeArrowheads="1" noChangeShapeType="1" noTextEdit="1"/>
                </p:cNvSpPr>
                <p:nvPr/>
              </p:nvSpPr>
              <p:spPr>
                <a:xfrm>
                  <a:off x="3063750" y="4077376"/>
                  <a:ext cx="278538" cy="276999"/>
                </a:xfrm>
                <a:prstGeom prst="rect">
                  <a:avLst/>
                </a:prstGeom>
                <a:blipFill>
                  <a:blip r:embed="rId6"/>
                  <a:stretch>
                    <a:fillRect l="-869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BDB3B9C-73CC-4EA8-F0FD-83A0E842E2F5}"/>
                    </a:ext>
                  </a:extLst>
                </p:cNvPr>
                <p:cNvSpPr txBox="1"/>
                <p:nvPr/>
              </p:nvSpPr>
              <p:spPr>
                <a:xfrm>
                  <a:off x="3726313" y="3684598"/>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82" name="文本框 81">
                  <a:extLst>
                    <a:ext uri="{FF2B5EF4-FFF2-40B4-BE49-F238E27FC236}">
                      <a16:creationId xmlns:a16="http://schemas.microsoft.com/office/drawing/2014/main" id="{7BDB3B9C-73CC-4EA8-F0FD-83A0E842E2F5}"/>
                    </a:ext>
                  </a:extLst>
                </p:cNvPr>
                <p:cNvSpPr txBox="1">
                  <a:spLocks noRot="1" noChangeAspect="1" noMove="1" noResize="1" noEditPoints="1" noAdjustHandles="1" noChangeArrowheads="1" noChangeShapeType="1" noTextEdit="1"/>
                </p:cNvSpPr>
                <p:nvPr/>
              </p:nvSpPr>
              <p:spPr>
                <a:xfrm>
                  <a:off x="3726313" y="3684598"/>
                  <a:ext cx="278538" cy="276999"/>
                </a:xfrm>
                <a:prstGeom prst="rect">
                  <a:avLst/>
                </a:prstGeom>
                <a:blipFill>
                  <a:blip r:embed="rId7"/>
                  <a:stretch>
                    <a:fillRect l="-8696" r="-4348" b="-17391"/>
                  </a:stretch>
                </a:blipFill>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030F21FF-C636-5F61-D3F6-4A22F3C8D0D7}"/>
              </a:ext>
            </a:extLst>
          </p:cNvPr>
          <p:cNvGrpSpPr/>
          <p:nvPr/>
        </p:nvGrpSpPr>
        <p:grpSpPr>
          <a:xfrm>
            <a:off x="10210800" y="466165"/>
            <a:ext cx="1891553" cy="595065"/>
            <a:chOff x="10210800" y="466165"/>
            <a:chExt cx="1891553" cy="595065"/>
          </a:xfrm>
        </p:grpSpPr>
        <p:sp>
          <p:nvSpPr>
            <p:cNvPr id="86" name="矩形 85">
              <a:extLst>
                <a:ext uri="{FF2B5EF4-FFF2-40B4-BE49-F238E27FC236}">
                  <a16:creationId xmlns:a16="http://schemas.microsoft.com/office/drawing/2014/main" id="{C07F40B4-F4A0-913A-40EE-26D297BE93B0}"/>
                </a:ext>
              </a:extLst>
            </p:cNvPr>
            <p:cNvSpPr/>
            <p:nvPr/>
          </p:nvSpPr>
          <p:spPr>
            <a:xfrm>
              <a:off x="10210800" y="466165"/>
              <a:ext cx="1891553" cy="528917"/>
            </a:xfrm>
            <a:prstGeom prst="rect">
              <a:avLst/>
            </a:prstGeom>
            <a:solidFill>
              <a:srgbClr val="B39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7" name="图片 4">
              <a:extLst>
                <a:ext uri="{FF2B5EF4-FFF2-40B4-BE49-F238E27FC236}">
                  <a16:creationId xmlns:a16="http://schemas.microsoft.com/office/drawing/2014/main" id="{CAA4A2F0-43D5-BF20-85A9-5838B3B075F5}"/>
                </a:ext>
              </a:extLst>
            </p:cNvPr>
            <p:cNvPicPr>
              <a:picLocks noChangeAspect="1"/>
            </p:cNvPicPr>
            <p:nvPr/>
          </p:nvPicPr>
          <p:blipFill>
            <a:blip r:embed="rId8" cstate="print"/>
            <a:stretch>
              <a:fillRect/>
            </a:stretch>
          </p:blipFill>
          <p:spPr>
            <a:xfrm>
              <a:off x="10276444" y="466165"/>
              <a:ext cx="1760264" cy="595065"/>
            </a:xfrm>
            <a:prstGeom prst="rect">
              <a:avLst/>
            </a:prstGeom>
          </p:spPr>
        </p:pic>
      </p:grpSp>
    </p:spTree>
    <p:extLst>
      <p:ext uri="{BB962C8B-B14F-4D97-AF65-F5344CB8AC3E}">
        <p14:creationId xmlns:p14="http://schemas.microsoft.com/office/powerpoint/2010/main" val="13353687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REFSHAPE" val="195442564"/>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REFSHAPE" val="19544093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REFSHAPE" val="195443108"/>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34.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6494"/>
  <p:tag name="KSO_WM_SLIDE_COLORSCHEME_VERSION" val="3.2"/>
  <p:tag name="KSO_WM_SLIDE_ID" val="diagram20196494_3"/>
  <p:tag name="KSO_WM_TEMPLATE_SUBCATEGORY" val="0"/>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122.108"/>
  <p:tag name="KSO_WM_DIAGRAM_GROUP_CODE" val="l1-1"/>
  <p:tag name="KSO_WM_SLIDE_DIAGTYPE" val="l"/>
  <p:tag name="KSO_WM_TAG_VERSION" val="1.0"/>
  <p:tag name="KSO_WM_SLIDE_LAYOUT" val="a_l"/>
  <p:tag name="KSO_WM_SLIDE_LAYOUT_CNT" val="1_1"/>
</p:tagLst>
</file>

<file path=ppt/tags/tag39.xml><?xml version="1.0" encoding="utf-8"?>
<p:tagLst xmlns:a="http://schemas.openxmlformats.org/drawingml/2006/main" xmlns:r="http://schemas.openxmlformats.org/officeDocument/2006/relationships" xmlns:p="http://schemas.openxmlformats.org/presentationml/2006/main">
  <p:tag name="KSO_WM_UNIT_COLOR_SCHEME_SHAPE_ID" val="137"/>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494_3*l_h_i*1_1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COLOR_SCHEME_SHAPE_ID" val="146"/>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494_3*l_h_i*1_3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COLOR_SCHEME_SHAPE_ID" val="152"/>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494_3*l_h_i*1_4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COLOR_SCHEME_SHAPE_ID" val="7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494_3*l_h_i*1_1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494_3*l_h_i*1_1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COLOR_SCHEME_SHAPE_ID" val="1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494_3*l_h_i*1_2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COLOR_SCHEME_SHAPE_ID" val="14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494_3*l_h_i*1_3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COLOR_SCHEME_SHAPE_ID" val="4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494_3*l_h_i*1_3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COLOR_SCHEME_SHAPE_ID" val="1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494_3*l_h_i*1_4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COLOR_SCHEME_SHAPE_ID" val="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494_3*l_h_i*1_4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1"/>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494_3*l_h_f*1_2_1"/>
  <p:tag name="KSO_WM_TEMPLATE_CATEGORY" val="diagram"/>
  <p:tag name="KSO_WM_TEMPLATE_INDEX" val="20196494"/>
  <p:tag name="KSO_WM_UNIT_LAYERLEVEL" val="1_1_1"/>
  <p:tag name="KSO_WM_TAG_VERSION" val="1.0"/>
  <p:tag name="KSO_WM_BEAUTIFY_FLAG" val="#wm#"/>
  <p:tag name="KSO_WM_UNIT_PRESET_TEXT" val="点击此处添加正文，文字是您思想的提炼，为了最终呈现发布的良好效果，请言简意赅的阐述您的观点。"/>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1"/>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494_3*l_h_f*1_4_1"/>
  <p:tag name="KSO_WM_TEMPLATE_CATEGORY" val="diagram"/>
  <p:tag name="KSO_WM_TEMPLATE_INDEX" val="20196494"/>
  <p:tag name="KSO_WM_UNIT_LAYERLEVEL" val="1_1_1"/>
  <p:tag name="KSO_WM_TAG_VERSION" val="1.0"/>
  <p:tag name="KSO_WM_BEAUTIFY_FLAG" val="#wm#"/>
  <p:tag name="KSO_WM_UNIT_PRESET_TEXT" val="点击此处添加正文，文字是您思想的提炼，为了最终呈现发布的良好效果，请言简意赅的阐述您的观点。"/>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1"/>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494_3*l_h_f*1_1_1"/>
  <p:tag name="KSO_WM_TEMPLATE_CATEGORY" val="diagram"/>
  <p:tag name="KSO_WM_TEMPLATE_INDEX" val="20196494"/>
  <p:tag name="KSO_WM_UNIT_LAYERLEVEL" val="1_1_1"/>
  <p:tag name="KSO_WM_TAG_VERSION" val="1.0"/>
  <p:tag name="KSO_WM_BEAUTIFY_FLAG" val="#wm#"/>
  <p:tag name="KSO_WM_UNIT_PRESET_TEXT" val="点击此处添加正文，文字是您思想的提炼，为了最终呈现发布的良好效果，请言简意赅的阐述您的观点。"/>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TEXT_PART_ID_V2" val="d-5-1"/>
  <p:tag name="KSO_WM_UNIT_COLOR_SCHEME_SHAPE_ID" val="37"/>
  <p:tag name="KSO_WM_UNIT_COLOR_SCHEME_PARENT_PAGE" val="0_1"/>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494_3*l_h_f*1_3_1"/>
  <p:tag name="KSO_WM_TEMPLATE_CATEGORY" val="diagram"/>
  <p:tag name="KSO_WM_TEMPLATE_INDEX" val="20196494"/>
  <p:tag name="KSO_WM_UNIT_LAYERLEVEL" val="1_1_1"/>
  <p:tag name="KSO_WM_TAG_VERSION" val="1.0"/>
  <p:tag name="KSO_WM_BEAUTIFY_FLAG" val="#wm#"/>
  <p:tag name="KSO_WM_UNIT_PRESET_TEXT" val="点击此处添加正文，文字是您思想的提炼，为了最终呈现发布的良好效果，请言简意赅的阐述您的观点。"/>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204319_43"/>
  <p:tag name="KSO_WM_TEMPLATE_SUBCATEGORY" val="0"/>
  <p:tag name="KSO_WM_TEMPLATE_MASTER_TYPE" val="1"/>
  <p:tag name="KSO_WM_TEMPLATE_COLOR_TYPE" val="1"/>
  <p:tag name="KSO_WM_SLIDE_TYPE" val="endPage"/>
  <p:tag name="KSO_WM_SLIDE_SUBTYPE" val="pureTxt"/>
  <p:tag name="KSO_WM_SLIDE_ITEM_CNT" val="0"/>
  <p:tag name="KSO_WM_SLIDE_INDEX" val="43"/>
  <p:tag name="KSO_WM_TAG_VERSION" val="1.0"/>
  <p:tag name="KSO_WM_BEAUTIFY_FLAG" val="#wm#"/>
  <p:tag name="KSO_WM_TEMPLATE_CATEGORY" val="custom"/>
  <p:tag name="KSO_WM_TEMPLATE_INDEX" val="20204319"/>
  <p:tag name="KSO_WM_SLIDE_LAYOUT" val="a_b"/>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4319_43*a*1"/>
  <p:tag name="KSO_WM_TEMPLATE_CATEGORY" val="custom"/>
  <p:tag name="KSO_WM_TEMPLATE_INDEX" val="20204319"/>
  <p:tag name="KSO_WM_UNIT_LAYERLEVEL" val="1"/>
  <p:tag name="KSO_WM_TAG_VERSION" val="1.0"/>
  <p:tag name="KSO_WM_BEAUTIFY_FLAG" val="#wm#"/>
  <p:tag name="KSO_WM_UNIT_PRESET_TEXT" val="THANKS"/>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custom20204319_43*b*1"/>
  <p:tag name="KSO_WM_TEMPLATE_CATEGORY" val="custom"/>
  <p:tag name="KSO_WM_TEMPLATE_INDEX" val="20204319"/>
  <p:tag name="KSO_WM_UNIT_LAYERLEVEL" val="1"/>
  <p:tag name="KSO_WM_TAG_VERSION" val="1.0"/>
  <p:tag name="KSO_WM_BEAUTIFY_FLAG" val="#wm#"/>
  <p:tag name="KSO_WM_UNIT_PRESET_TEXT" val="单击此处添加文本具体内容"/>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TotalTime>
  <Words>1784</Words>
  <Application>Microsoft Macintosh PowerPoint</Application>
  <PresentationFormat>宽屏</PresentationFormat>
  <Paragraphs>295</Paragraphs>
  <Slides>21</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1" baseType="lpstr">
      <vt:lpstr>微软雅黑</vt:lpstr>
      <vt:lpstr>italic</vt:lpstr>
      <vt:lpstr>MJXc-TeX-math-I</vt:lpstr>
      <vt:lpstr>Arial</vt:lpstr>
      <vt:lpstr>Calibri</vt:lpstr>
      <vt:lpstr>Cambria Math</vt:lpstr>
      <vt:lpstr>Times New Roman</vt:lpstr>
      <vt:lpstr>Wingdings</vt:lpstr>
      <vt:lpstr>Office 主题​​</vt:lpstr>
      <vt:lpstr>AxMath</vt:lpstr>
      <vt:lpstr>KnightKing:A Fast Distributed Graph Random Walk Engine</vt:lpstr>
      <vt:lpstr>图数据应用</vt:lpstr>
      <vt:lpstr>图随机游走</vt:lpstr>
      <vt:lpstr>图随机游走越来越被重视</vt:lpstr>
      <vt:lpstr>随机游走算法分类</vt:lpstr>
      <vt:lpstr>随机游走算法分类</vt:lpstr>
      <vt:lpstr>随机游走算法分类</vt:lpstr>
      <vt:lpstr>随机游走算法分类</vt:lpstr>
      <vt:lpstr>经典随机游走</vt:lpstr>
      <vt:lpstr>经典随机游走</vt:lpstr>
      <vt:lpstr>边采样开销</vt:lpstr>
      <vt:lpstr>KnightKing:高效的随机游走引擎</vt:lpstr>
      <vt:lpstr>统一的转移概率定义</vt:lpstr>
      <vt:lpstr>现有的采样方法</vt:lpstr>
      <vt:lpstr>KnightKing:拒绝采样</vt:lpstr>
      <vt:lpstr>拒绝采样优化</vt:lpstr>
      <vt:lpstr>实验环境</vt:lpstr>
      <vt:lpstr>总体性能</vt:lpstr>
      <vt:lpstr>图拓扑敏感性</vt:lpstr>
      <vt:lpstr>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cp:lastModifiedBy>直 里</cp:lastModifiedBy>
  <cp:revision>926</cp:revision>
  <dcterms:created xsi:type="dcterms:W3CDTF">2019-06-19T02:08:00Z</dcterms:created>
  <dcterms:modified xsi:type="dcterms:W3CDTF">2023-01-11T17:07:29Z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2052-11.1.0.10503</vt:lpwstr>
  </property>
  <property fmtid="{D5CDD505-2E9C-101B-9397-08002B2CF9AE}" pid="3" name="ICV">
    <vt:lpwstr>7DD406828785486299B606DC5B22F7C4</vt:lpwstr>
  </property>
</Properties>
</file>